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Lst>
  <p:sldIdLst>
    <p:sldId id="256" r:id="rId2"/>
    <p:sldId id="317" r:id="rId3"/>
    <p:sldId id="318" r:id="rId4"/>
    <p:sldId id="319" r:id="rId5"/>
    <p:sldId id="323" r:id="rId6"/>
    <p:sldId id="328" r:id="rId7"/>
    <p:sldId id="327" r:id="rId8"/>
    <p:sldId id="330" r:id="rId9"/>
    <p:sldId id="331" r:id="rId10"/>
    <p:sldId id="332" r:id="rId11"/>
    <p:sldId id="333" r:id="rId12"/>
    <p:sldId id="337" r:id="rId13"/>
    <p:sldId id="338" r:id="rId14"/>
    <p:sldId id="339" r:id="rId15"/>
    <p:sldId id="340" r:id="rId16"/>
    <p:sldId id="342" r:id="rId17"/>
    <p:sldId id="341" r:id="rId18"/>
    <p:sldId id="343" r:id="rId19"/>
    <p:sldId id="344" r:id="rId20"/>
    <p:sldId id="349" r:id="rId21"/>
    <p:sldId id="352" r:id="rId22"/>
    <p:sldId id="353" r:id="rId23"/>
    <p:sldId id="354" r:id="rId24"/>
    <p:sldId id="356" r:id="rId25"/>
    <p:sldId id="358" r:id="rId26"/>
    <p:sldId id="359" r:id="rId27"/>
    <p:sldId id="361" r:id="rId28"/>
    <p:sldId id="360" r:id="rId29"/>
    <p:sldId id="362" r:id="rId30"/>
    <p:sldId id="336" r:id="rId31"/>
    <p:sldId id="363" r:id="rId32"/>
    <p:sldId id="364" r:id="rId33"/>
    <p:sldId id="321" r:id="rId34"/>
    <p:sldId id="324" r:id="rId35"/>
    <p:sldId id="346" r:id="rId36"/>
    <p:sldId id="367" r:id="rId37"/>
    <p:sldId id="365" r:id="rId38"/>
    <p:sldId id="27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143"/>
    <a:srgbClr val="858585"/>
    <a:srgbClr val="FFFFFF"/>
    <a:srgbClr val="262626"/>
    <a:srgbClr val="848484"/>
    <a:srgbClr val="EAEAEC"/>
    <a:srgbClr val="DEDEE0"/>
    <a:srgbClr val="DEE0E2"/>
    <a:srgbClr val="E4E4E4"/>
    <a:srgbClr val="A9A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90" d="100"/>
          <a:sy n="90" d="100"/>
        </p:scale>
        <p:origin x="5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42928-6653-4149-BEEA-A4F395AADE28}"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s-MX"/>
        </a:p>
      </dgm:t>
    </dgm:pt>
    <dgm:pt modelId="{CC9F9B03-19C6-4DDC-BA3B-D5D060BDAEB4}">
      <dgm:prSet phldrT="[Texto]" custT="1"/>
      <dgm:spPr/>
      <dgm:t>
        <a:bodyPr/>
        <a:lstStyle/>
        <a:p>
          <a:r>
            <a:rPr lang="es-MX" sz="1600" dirty="0"/>
            <a:t>Listas de asistencia a las asambleas</a:t>
          </a:r>
        </a:p>
      </dgm:t>
    </dgm:pt>
    <dgm:pt modelId="{6ADBBCD5-5A76-48C1-A02A-BB3009C59EF9}" type="parTrans" cxnId="{418704B1-8412-4CCB-933D-2628F086EF61}">
      <dgm:prSet/>
      <dgm:spPr/>
      <dgm:t>
        <a:bodyPr/>
        <a:lstStyle/>
        <a:p>
          <a:endParaRPr lang="es-MX"/>
        </a:p>
      </dgm:t>
    </dgm:pt>
    <dgm:pt modelId="{33E71E7F-6173-47D4-BA18-94B32BD3FFF1}" type="sibTrans" cxnId="{418704B1-8412-4CCB-933D-2628F086EF61}">
      <dgm:prSet/>
      <dgm:spPr/>
      <dgm:t>
        <a:bodyPr/>
        <a:lstStyle/>
        <a:p>
          <a:endParaRPr lang="es-MX"/>
        </a:p>
      </dgm:t>
    </dgm:pt>
    <dgm:pt modelId="{CA7886A5-BCFD-4BA4-A59F-8A7E0D576A7F}">
      <dgm:prSet phldrT="[Texto]" custT="1"/>
      <dgm:spPr/>
      <dgm:t>
        <a:bodyPr/>
        <a:lstStyle/>
        <a:p>
          <a:r>
            <a:rPr lang="es-MX" sz="1600" dirty="0"/>
            <a:t>Listas de personas afiliadas </a:t>
          </a:r>
        </a:p>
      </dgm:t>
    </dgm:pt>
    <dgm:pt modelId="{50915E10-7A1E-44ED-BE44-5CFB7BD24B65}" type="parTrans" cxnId="{7E974A76-4B35-4313-B94D-4260DD6E6131}">
      <dgm:prSet/>
      <dgm:spPr/>
      <dgm:t>
        <a:bodyPr/>
        <a:lstStyle/>
        <a:p>
          <a:endParaRPr lang="es-MX"/>
        </a:p>
      </dgm:t>
    </dgm:pt>
    <dgm:pt modelId="{01538ED7-39E3-4838-9ADB-971A1C62B3F2}" type="sibTrans" cxnId="{7E974A76-4B35-4313-B94D-4260DD6E6131}">
      <dgm:prSet/>
      <dgm:spPr/>
      <dgm:t>
        <a:bodyPr/>
        <a:lstStyle/>
        <a:p>
          <a:endParaRPr lang="es-MX"/>
        </a:p>
      </dgm:t>
    </dgm:pt>
    <dgm:pt modelId="{0CBB5BF4-85A2-4C09-B410-CA4FCAD3FF01}">
      <dgm:prSet phldrT="[Texto]" custT="1"/>
      <dgm:spPr/>
      <dgm:t>
        <a:bodyPr/>
        <a:lstStyle/>
        <a:p>
          <a:pPr>
            <a:buNone/>
          </a:pPr>
          <a:r>
            <a:rPr lang="es-MX" sz="1600" dirty="0"/>
            <a:t>Se construye de los asistentes a las asambleas distritales o municipales.</a:t>
          </a:r>
        </a:p>
      </dgm:t>
    </dgm:pt>
    <dgm:pt modelId="{AC44E1AD-FE2D-4FDE-B0FA-E093471F2138}" type="parTrans" cxnId="{6797F30E-019A-4136-B74C-EE56AB559C06}">
      <dgm:prSet/>
      <dgm:spPr/>
      <dgm:t>
        <a:bodyPr/>
        <a:lstStyle/>
        <a:p>
          <a:endParaRPr lang="es-MX"/>
        </a:p>
      </dgm:t>
    </dgm:pt>
    <dgm:pt modelId="{F1A87C68-AB61-404C-A826-1080918FEC66}" type="sibTrans" cxnId="{6797F30E-019A-4136-B74C-EE56AB559C06}">
      <dgm:prSet/>
      <dgm:spPr/>
      <dgm:t>
        <a:bodyPr/>
        <a:lstStyle/>
        <a:p>
          <a:endParaRPr lang="es-MX"/>
        </a:p>
      </dgm:t>
    </dgm:pt>
    <dgm:pt modelId="{30F5309B-77B8-4E22-82F8-26A2EC106554}">
      <dgm:prSet phldrT="[Texto]" custT="1"/>
      <dgm:spPr/>
      <dgm:t>
        <a:bodyPr/>
        <a:lstStyle/>
        <a:p>
          <a:pPr>
            <a:buNone/>
          </a:pPr>
          <a:r>
            <a:rPr lang="es-MX" sz="1600" dirty="0"/>
            <a:t>Personas afiliadas fuera de las asambleas, pueden proceder de la Aplicación Móvil o del régimen de excepción.</a:t>
          </a:r>
        </a:p>
      </dgm:t>
    </dgm:pt>
    <dgm:pt modelId="{4DC98260-BD52-4163-8648-FAA24B358300}" type="parTrans" cxnId="{EFFEAD03-7F74-4DF5-99D4-EC21BAF83F70}">
      <dgm:prSet/>
      <dgm:spPr/>
      <dgm:t>
        <a:bodyPr/>
        <a:lstStyle/>
        <a:p>
          <a:endParaRPr lang="es-MX"/>
        </a:p>
      </dgm:t>
    </dgm:pt>
    <dgm:pt modelId="{5C91460C-AE80-43AF-9BCC-F85211C8FD48}" type="sibTrans" cxnId="{EFFEAD03-7F74-4DF5-99D4-EC21BAF83F70}">
      <dgm:prSet/>
      <dgm:spPr/>
      <dgm:t>
        <a:bodyPr/>
        <a:lstStyle/>
        <a:p>
          <a:endParaRPr lang="es-MX"/>
        </a:p>
      </dgm:t>
    </dgm:pt>
    <dgm:pt modelId="{2EED3FB2-2283-42C4-8260-3B769FD3044F}" type="pres">
      <dgm:prSet presAssocID="{66A42928-6653-4149-BEEA-A4F395AADE28}" presName="linear" presStyleCnt="0">
        <dgm:presLayoutVars>
          <dgm:dir/>
          <dgm:animLvl val="lvl"/>
          <dgm:resizeHandles val="exact"/>
        </dgm:presLayoutVars>
      </dgm:prSet>
      <dgm:spPr/>
    </dgm:pt>
    <dgm:pt modelId="{B4288AE7-5676-4BEB-B182-F2D79EBF7F80}" type="pres">
      <dgm:prSet presAssocID="{CC9F9B03-19C6-4DDC-BA3B-D5D060BDAEB4}" presName="parentLin" presStyleCnt="0"/>
      <dgm:spPr/>
    </dgm:pt>
    <dgm:pt modelId="{9004378E-91F4-4ABC-AF3E-95ECDD4D221F}" type="pres">
      <dgm:prSet presAssocID="{CC9F9B03-19C6-4DDC-BA3B-D5D060BDAEB4}" presName="parentLeftMargin" presStyleLbl="node1" presStyleIdx="0" presStyleCnt="2"/>
      <dgm:spPr/>
    </dgm:pt>
    <dgm:pt modelId="{DF080EA8-AAB3-4060-8A5A-4207245B57EF}" type="pres">
      <dgm:prSet presAssocID="{CC9F9B03-19C6-4DDC-BA3B-D5D060BDAEB4}" presName="parentText" presStyleLbl="node1" presStyleIdx="0" presStyleCnt="2">
        <dgm:presLayoutVars>
          <dgm:chMax val="0"/>
          <dgm:bulletEnabled val="1"/>
        </dgm:presLayoutVars>
      </dgm:prSet>
      <dgm:spPr/>
    </dgm:pt>
    <dgm:pt modelId="{EB7019BA-738F-49B1-B3D3-6AE32AED6A66}" type="pres">
      <dgm:prSet presAssocID="{CC9F9B03-19C6-4DDC-BA3B-D5D060BDAEB4}" presName="negativeSpace" presStyleCnt="0"/>
      <dgm:spPr/>
    </dgm:pt>
    <dgm:pt modelId="{7DEF4BB4-111F-4495-A16E-085556DEDAFB}" type="pres">
      <dgm:prSet presAssocID="{CC9F9B03-19C6-4DDC-BA3B-D5D060BDAEB4}" presName="childText" presStyleLbl="conFgAcc1" presStyleIdx="0" presStyleCnt="2">
        <dgm:presLayoutVars>
          <dgm:bulletEnabled val="1"/>
        </dgm:presLayoutVars>
      </dgm:prSet>
      <dgm:spPr/>
    </dgm:pt>
    <dgm:pt modelId="{C5308FBB-32F8-48A7-8FC6-DE603CE2A584}" type="pres">
      <dgm:prSet presAssocID="{33E71E7F-6173-47D4-BA18-94B32BD3FFF1}" presName="spaceBetweenRectangles" presStyleCnt="0"/>
      <dgm:spPr/>
    </dgm:pt>
    <dgm:pt modelId="{DE121B06-2438-4DAC-A56A-A027BC9B7A11}" type="pres">
      <dgm:prSet presAssocID="{CA7886A5-BCFD-4BA4-A59F-8A7E0D576A7F}" presName="parentLin" presStyleCnt="0"/>
      <dgm:spPr/>
    </dgm:pt>
    <dgm:pt modelId="{04F5E211-BE76-438B-8599-5ADD15F4298D}" type="pres">
      <dgm:prSet presAssocID="{CA7886A5-BCFD-4BA4-A59F-8A7E0D576A7F}" presName="parentLeftMargin" presStyleLbl="node1" presStyleIdx="0" presStyleCnt="2"/>
      <dgm:spPr/>
    </dgm:pt>
    <dgm:pt modelId="{0C983076-9AA8-4416-A8EF-7EB9D100B56E}" type="pres">
      <dgm:prSet presAssocID="{CA7886A5-BCFD-4BA4-A59F-8A7E0D576A7F}" presName="parentText" presStyleLbl="node1" presStyleIdx="1" presStyleCnt="2">
        <dgm:presLayoutVars>
          <dgm:chMax val="0"/>
          <dgm:bulletEnabled val="1"/>
        </dgm:presLayoutVars>
      </dgm:prSet>
      <dgm:spPr/>
    </dgm:pt>
    <dgm:pt modelId="{CA8DF93B-0E10-46AB-AB7E-B522D6C5E93C}" type="pres">
      <dgm:prSet presAssocID="{CA7886A5-BCFD-4BA4-A59F-8A7E0D576A7F}" presName="negativeSpace" presStyleCnt="0"/>
      <dgm:spPr/>
    </dgm:pt>
    <dgm:pt modelId="{445210E4-05A2-4F07-AE39-EEC1FC583025}" type="pres">
      <dgm:prSet presAssocID="{CA7886A5-BCFD-4BA4-A59F-8A7E0D576A7F}" presName="childText" presStyleLbl="conFgAcc1" presStyleIdx="1" presStyleCnt="2">
        <dgm:presLayoutVars>
          <dgm:bulletEnabled val="1"/>
        </dgm:presLayoutVars>
      </dgm:prSet>
      <dgm:spPr/>
    </dgm:pt>
  </dgm:ptLst>
  <dgm:cxnLst>
    <dgm:cxn modelId="{EFFEAD03-7F74-4DF5-99D4-EC21BAF83F70}" srcId="{CA7886A5-BCFD-4BA4-A59F-8A7E0D576A7F}" destId="{30F5309B-77B8-4E22-82F8-26A2EC106554}" srcOrd="0" destOrd="0" parTransId="{4DC98260-BD52-4163-8648-FAA24B358300}" sibTransId="{5C91460C-AE80-43AF-9BCC-F85211C8FD48}"/>
    <dgm:cxn modelId="{6797F30E-019A-4136-B74C-EE56AB559C06}" srcId="{CC9F9B03-19C6-4DDC-BA3B-D5D060BDAEB4}" destId="{0CBB5BF4-85A2-4C09-B410-CA4FCAD3FF01}" srcOrd="0" destOrd="0" parTransId="{AC44E1AD-FE2D-4FDE-B0FA-E093471F2138}" sibTransId="{F1A87C68-AB61-404C-A826-1080918FEC66}"/>
    <dgm:cxn modelId="{019DEB1A-77D3-4FA4-A8EF-D42C7F896303}" type="presOf" srcId="{CC9F9B03-19C6-4DDC-BA3B-D5D060BDAEB4}" destId="{DF080EA8-AAB3-4060-8A5A-4207245B57EF}" srcOrd="1" destOrd="0" presId="urn:microsoft.com/office/officeart/2005/8/layout/list1"/>
    <dgm:cxn modelId="{473D4B35-2B06-4C78-BC4B-BEE9E5859897}" type="presOf" srcId="{CC9F9B03-19C6-4DDC-BA3B-D5D060BDAEB4}" destId="{9004378E-91F4-4ABC-AF3E-95ECDD4D221F}" srcOrd="0" destOrd="0" presId="urn:microsoft.com/office/officeart/2005/8/layout/list1"/>
    <dgm:cxn modelId="{7E974A76-4B35-4313-B94D-4260DD6E6131}" srcId="{66A42928-6653-4149-BEEA-A4F395AADE28}" destId="{CA7886A5-BCFD-4BA4-A59F-8A7E0D576A7F}" srcOrd="1" destOrd="0" parTransId="{50915E10-7A1E-44ED-BE44-5CFB7BD24B65}" sibTransId="{01538ED7-39E3-4838-9ADB-971A1C62B3F2}"/>
    <dgm:cxn modelId="{C4509C8C-743B-461C-8C6F-23740A46368F}" type="presOf" srcId="{0CBB5BF4-85A2-4C09-B410-CA4FCAD3FF01}" destId="{7DEF4BB4-111F-4495-A16E-085556DEDAFB}" srcOrd="0" destOrd="0" presId="urn:microsoft.com/office/officeart/2005/8/layout/list1"/>
    <dgm:cxn modelId="{FF4723A3-2FE6-4829-9C00-809276F829ED}" type="presOf" srcId="{CA7886A5-BCFD-4BA4-A59F-8A7E0D576A7F}" destId="{0C983076-9AA8-4416-A8EF-7EB9D100B56E}" srcOrd="1" destOrd="0" presId="urn:microsoft.com/office/officeart/2005/8/layout/list1"/>
    <dgm:cxn modelId="{1B2364AD-54D2-414E-8A19-3DBA57F03810}" type="presOf" srcId="{66A42928-6653-4149-BEEA-A4F395AADE28}" destId="{2EED3FB2-2283-42C4-8260-3B769FD3044F}" srcOrd="0" destOrd="0" presId="urn:microsoft.com/office/officeart/2005/8/layout/list1"/>
    <dgm:cxn modelId="{418704B1-8412-4CCB-933D-2628F086EF61}" srcId="{66A42928-6653-4149-BEEA-A4F395AADE28}" destId="{CC9F9B03-19C6-4DDC-BA3B-D5D060BDAEB4}" srcOrd="0" destOrd="0" parTransId="{6ADBBCD5-5A76-48C1-A02A-BB3009C59EF9}" sibTransId="{33E71E7F-6173-47D4-BA18-94B32BD3FFF1}"/>
    <dgm:cxn modelId="{032CB4C6-814F-4805-938C-7A7273A511A5}" type="presOf" srcId="{CA7886A5-BCFD-4BA4-A59F-8A7E0D576A7F}" destId="{04F5E211-BE76-438B-8599-5ADD15F4298D}" srcOrd="0" destOrd="0" presId="urn:microsoft.com/office/officeart/2005/8/layout/list1"/>
    <dgm:cxn modelId="{F1A500E8-745D-4DC4-915E-FA9058B38606}" type="presOf" srcId="{30F5309B-77B8-4E22-82F8-26A2EC106554}" destId="{445210E4-05A2-4F07-AE39-EEC1FC583025}" srcOrd="0" destOrd="0" presId="urn:microsoft.com/office/officeart/2005/8/layout/list1"/>
    <dgm:cxn modelId="{A590D9CF-4298-480A-9802-3A2F4DB1E5FB}" type="presParOf" srcId="{2EED3FB2-2283-42C4-8260-3B769FD3044F}" destId="{B4288AE7-5676-4BEB-B182-F2D79EBF7F80}" srcOrd="0" destOrd="0" presId="urn:microsoft.com/office/officeart/2005/8/layout/list1"/>
    <dgm:cxn modelId="{B699AD92-A252-4752-A87B-E4031B2F61D7}" type="presParOf" srcId="{B4288AE7-5676-4BEB-B182-F2D79EBF7F80}" destId="{9004378E-91F4-4ABC-AF3E-95ECDD4D221F}" srcOrd="0" destOrd="0" presId="urn:microsoft.com/office/officeart/2005/8/layout/list1"/>
    <dgm:cxn modelId="{1745F8F4-6059-4BB1-951D-B9F897BE85EE}" type="presParOf" srcId="{B4288AE7-5676-4BEB-B182-F2D79EBF7F80}" destId="{DF080EA8-AAB3-4060-8A5A-4207245B57EF}" srcOrd="1" destOrd="0" presId="urn:microsoft.com/office/officeart/2005/8/layout/list1"/>
    <dgm:cxn modelId="{2C4287F3-57EF-429E-9E0E-9505711B5A3F}" type="presParOf" srcId="{2EED3FB2-2283-42C4-8260-3B769FD3044F}" destId="{EB7019BA-738F-49B1-B3D3-6AE32AED6A66}" srcOrd="1" destOrd="0" presId="urn:microsoft.com/office/officeart/2005/8/layout/list1"/>
    <dgm:cxn modelId="{F94F40DA-8CF3-40C6-8D8B-1AB8E4E6DA79}" type="presParOf" srcId="{2EED3FB2-2283-42C4-8260-3B769FD3044F}" destId="{7DEF4BB4-111F-4495-A16E-085556DEDAFB}" srcOrd="2" destOrd="0" presId="urn:microsoft.com/office/officeart/2005/8/layout/list1"/>
    <dgm:cxn modelId="{D8638BC8-A953-4884-95B3-A88DF2F3FABA}" type="presParOf" srcId="{2EED3FB2-2283-42C4-8260-3B769FD3044F}" destId="{C5308FBB-32F8-48A7-8FC6-DE603CE2A584}" srcOrd="3" destOrd="0" presId="urn:microsoft.com/office/officeart/2005/8/layout/list1"/>
    <dgm:cxn modelId="{2EE2DCF3-DD1E-429D-84FC-723BC0D1062B}" type="presParOf" srcId="{2EED3FB2-2283-42C4-8260-3B769FD3044F}" destId="{DE121B06-2438-4DAC-A56A-A027BC9B7A11}" srcOrd="4" destOrd="0" presId="urn:microsoft.com/office/officeart/2005/8/layout/list1"/>
    <dgm:cxn modelId="{BB9AD01C-4F77-4C3F-9B82-DDC952EB1DB5}" type="presParOf" srcId="{DE121B06-2438-4DAC-A56A-A027BC9B7A11}" destId="{04F5E211-BE76-438B-8599-5ADD15F4298D}" srcOrd="0" destOrd="0" presId="urn:microsoft.com/office/officeart/2005/8/layout/list1"/>
    <dgm:cxn modelId="{DA463A49-CB84-4090-AC81-080468EED877}" type="presParOf" srcId="{DE121B06-2438-4DAC-A56A-A027BC9B7A11}" destId="{0C983076-9AA8-4416-A8EF-7EB9D100B56E}" srcOrd="1" destOrd="0" presId="urn:microsoft.com/office/officeart/2005/8/layout/list1"/>
    <dgm:cxn modelId="{F2AF0A41-B3BF-4A34-A6BA-EBD47F2DD359}" type="presParOf" srcId="{2EED3FB2-2283-42C4-8260-3B769FD3044F}" destId="{CA8DF93B-0E10-46AB-AB7E-B522D6C5E93C}" srcOrd="5" destOrd="0" presId="urn:microsoft.com/office/officeart/2005/8/layout/list1"/>
    <dgm:cxn modelId="{7584BA86-6A0F-467C-BEEC-4AAF59B7506B}" type="presParOf" srcId="{2EED3FB2-2283-42C4-8260-3B769FD3044F}" destId="{445210E4-05A2-4F07-AE39-EEC1FC58302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469490-6A14-4F51-B062-2379488104C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MX"/>
        </a:p>
      </dgm:t>
    </dgm:pt>
    <dgm:pt modelId="{AD87FC5C-0918-422B-83D9-2E1232EC3167}">
      <dgm:prSet phldrT="[Texto]"/>
      <dgm:spPr/>
      <dgm:t>
        <a:bodyPr/>
        <a:lstStyle/>
        <a:p>
          <a:r>
            <a:rPr lang="es-MX" dirty="0"/>
            <a:t>APP</a:t>
          </a:r>
        </a:p>
      </dgm:t>
    </dgm:pt>
    <dgm:pt modelId="{38AD6368-0981-48EA-8B2F-CA7883D61316}" type="parTrans" cxnId="{6F7EDA9B-51FD-4DE2-9AC2-1FAB0BAEC721}">
      <dgm:prSet/>
      <dgm:spPr/>
      <dgm:t>
        <a:bodyPr/>
        <a:lstStyle/>
        <a:p>
          <a:endParaRPr lang="es-MX"/>
        </a:p>
      </dgm:t>
    </dgm:pt>
    <dgm:pt modelId="{0998FACD-A9E0-42A0-AF67-EE0D64BE141F}" type="sibTrans" cxnId="{6F7EDA9B-51FD-4DE2-9AC2-1FAB0BAEC721}">
      <dgm:prSet/>
      <dgm:spPr/>
      <dgm:t>
        <a:bodyPr/>
        <a:lstStyle/>
        <a:p>
          <a:endParaRPr lang="es-MX"/>
        </a:p>
      </dgm:t>
    </dgm:pt>
    <dgm:pt modelId="{F0A84C8D-DD3F-41AC-8586-B4109037CE19}">
      <dgm:prSet phldrT="[Texto]" custT="1"/>
      <dgm:spPr/>
      <dgm:t>
        <a:bodyPr/>
        <a:lstStyle/>
        <a:p>
          <a:pPr>
            <a:buNone/>
          </a:pPr>
          <a:r>
            <a:rPr lang="es-MX" sz="1600" dirty="0"/>
            <a:t>Registro de Auxiliares</a:t>
          </a:r>
        </a:p>
      </dgm:t>
    </dgm:pt>
    <dgm:pt modelId="{4AA07F8C-0353-489E-BA76-70BCD82D9B09}" type="parTrans" cxnId="{17A81A96-D4DE-41E9-A225-D450EBA04F98}">
      <dgm:prSet/>
      <dgm:spPr/>
      <dgm:t>
        <a:bodyPr/>
        <a:lstStyle/>
        <a:p>
          <a:endParaRPr lang="es-MX"/>
        </a:p>
      </dgm:t>
    </dgm:pt>
    <dgm:pt modelId="{B3F99F6B-6C48-4110-8305-9BD0A3172686}" type="sibTrans" cxnId="{17A81A96-D4DE-41E9-A225-D450EBA04F98}">
      <dgm:prSet/>
      <dgm:spPr/>
      <dgm:t>
        <a:bodyPr/>
        <a:lstStyle/>
        <a:p>
          <a:endParaRPr lang="es-MX"/>
        </a:p>
      </dgm:t>
    </dgm:pt>
    <dgm:pt modelId="{C363D552-F9C7-41F7-88FA-5D1FA10469FB}">
      <dgm:prSet phldrT="[Texto]"/>
      <dgm:spPr/>
      <dgm:t>
        <a:bodyPr/>
        <a:lstStyle/>
        <a:p>
          <a:r>
            <a:rPr lang="es-MX" dirty="0"/>
            <a:t>APP</a:t>
          </a:r>
        </a:p>
      </dgm:t>
    </dgm:pt>
    <dgm:pt modelId="{485C45FB-1DFE-4754-8554-56E5955925C9}" type="parTrans" cxnId="{CC3CEF60-C862-4D02-BD4A-1789354AAB14}">
      <dgm:prSet/>
      <dgm:spPr/>
      <dgm:t>
        <a:bodyPr/>
        <a:lstStyle/>
        <a:p>
          <a:endParaRPr lang="es-MX"/>
        </a:p>
      </dgm:t>
    </dgm:pt>
    <dgm:pt modelId="{FB8E35F9-E60E-4683-9366-57F974828EAC}" type="sibTrans" cxnId="{CC3CEF60-C862-4D02-BD4A-1789354AAB14}">
      <dgm:prSet/>
      <dgm:spPr/>
      <dgm:t>
        <a:bodyPr/>
        <a:lstStyle/>
        <a:p>
          <a:endParaRPr lang="es-MX"/>
        </a:p>
      </dgm:t>
    </dgm:pt>
    <dgm:pt modelId="{D8E6EE8F-146E-4E2F-B402-BC6E6266D480}">
      <dgm:prSet phldrT="[Texto]"/>
      <dgm:spPr/>
      <dgm:t>
        <a:bodyPr/>
        <a:lstStyle/>
        <a:p>
          <a:pPr>
            <a:buNone/>
          </a:pPr>
          <a:r>
            <a:rPr lang="es-MX" dirty="0"/>
            <a:t>Apoyo del ciudadano</a:t>
          </a:r>
        </a:p>
      </dgm:t>
    </dgm:pt>
    <dgm:pt modelId="{74323DAF-E8B8-4AD9-81F2-E574B71D685F}" type="parTrans" cxnId="{D8F152A2-C12C-4BF0-A6CA-C2AE8CC93A8C}">
      <dgm:prSet/>
      <dgm:spPr/>
      <dgm:t>
        <a:bodyPr/>
        <a:lstStyle/>
        <a:p>
          <a:endParaRPr lang="es-MX"/>
        </a:p>
      </dgm:t>
    </dgm:pt>
    <dgm:pt modelId="{50D7EBF7-B998-4846-BD2F-8573A9266846}" type="sibTrans" cxnId="{D8F152A2-C12C-4BF0-A6CA-C2AE8CC93A8C}">
      <dgm:prSet/>
      <dgm:spPr/>
      <dgm:t>
        <a:bodyPr/>
        <a:lstStyle/>
        <a:p>
          <a:endParaRPr lang="es-MX"/>
        </a:p>
      </dgm:t>
    </dgm:pt>
    <dgm:pt modelId="{65832242-0E19-4215-87A3-8A27DA9D6608}">
      <dgm:prSet phldrT="[Texto]"/>
      <dgm:spPr/>
      <dgm:t>
        <a:bodyPr/>
        <a:lstStyle/>
        <a:p>
          <a:r>
            <a:rPr lang="es-MX" dirty="0"/>
            <a:t>Portal Web</a:t>
          </a:r>
        </a:p>
      </dgm:t>
    </dgm:pt>
    <dgm:pt modelId="{BB62A392-2174-4C2E-A838-A7BCB1744BF3}" type="parTrans" cxnId="{361FA793-F28D-4885-AD15-11A4FFB81FD0}">
      <dgm:prSet/>
      <dgm:spPr/>
      <dgm:t>
        <a:bodyPr/>
        <a:lstStyle/>
        <a:p>
          <a:endParaRPr lang="es-MX"/>
        </a:p>
      </dgm:t>
    </dgm:pt>
    <dgm:pt modelId="{A25049DD-D738-4E08-800E-8CF5A2BA81D6}" type="sibTrans" cxnId="{361FA793-F28D-4885-AD15-11A4FFB81FD0}">
      <dgm:prSet/>
      <dgm:spPr/>
      <dgm:t>
        <a:bodyPr/>
        <a:lstStyle/>
        <a:p>
          <a:endParaRPr lang="es-MX"/>
        </a:p>
      </dgm:t>
    </dgm:pt>
    <dgm:pt modelId="{5EF8F8DC-8CDF-4E7B-BB67-D33F87544C93}">
      <dgm:prSet phldrT="[Texto]" custT="1"/>
      <dgm:spPr/>
      <dgm:t>
        <a:bodyPr/>
        <a:lstStyle/>
        <a:p>
          <a:pPr algn="l">
            <a:buNone/>
          </a:pPr>
          <a:r>
            <a:rPr lang="es-MX" sz="1200" dirty="0"/>
            <a:t>Procesamiento de la información y presentación preliminar de resultados</a:t>
          </a:r>
        </a:p>
      </dgm:t>
    </dgm:pt>
    <dgm:pt modelId="{A4FDE8A5-580D-41E0-83FB-0433DE62CA3C}" type="parTrans" cxnId="{BE1A1DE9-574A-4A4F-9CAD-79F6D7F72796}">
      <dgm:prSet/>
      <dgm:spPr/>
      <dgm:t>
        <a:bodyPr/>
        <a:lstStyle/>
        <a:p>
          <a:endParaRPr lang="es-MX"/>
        </a:p>
      </dgm:t>
    </dgm:pt>
    <dgm:pt modelId="{6B841312-698B-433D-92EB-131C6715AF3C}" type="sibTrans" cxnId="{BE1A1DE9-574A-4A4F-9CAD-79F6D7F72796}">
      <dgm:prSet/>
      <dgm:spPr/>
      <dgm:t>
        <a:bodyPr/>
        <a:lstStyle/>
        <a:p>
          <a:endParaRPr lang="es-MX"/>
        </a:p>
      </dgm:t>
    </dgm:pt>
    <dgm:pt modelId="{B118550D-5F23-4A4D-954B-89B0B79C4695}">
      <dgm:prSet phldrT="[Texto]"/>
      <dgm:spPr/>
      <dgm:t>
        <a:bodyPr/>
        <a:lstStyle/>
        <a:p>
          <a:r>
            <a:rPr lang="es-MX" dirty="0"/>
            <a:t>Mesa de Control</a:t>
          </a:r>
        </a:p>
      </dgm:t>
    </dgm:pt>
    <dgm:pt modelId="{925945D3-9105-425A-8F37-A87E880A21B4}" type="parTrans" cxnId="{2AC69D63-5CAC-4595-BABA-D4467364E2D2}">
      <dgm:prSet/>
      <dgm:spPr/>
      <dgm:t>
        <a:bodyPr/>
        <a:lstStyle/>
        <a:p>
          <a:endParaRPr lang="es-MX"/>
        </a:p>
      </dgm:t>
    </dgm:pt>
    <dgm:pt modelId="{424006A6-FAF6-4B8A-BA9B-16B5F878DA9D}" type="sibTrans" cxnId="{2AC69D63-5CAC-4595-BABA-D4467364E2D2}">
      <dgm:prSet/>
      <dgm:spPr/>
      <dgm:t>
        <a:bodyPr/>
        <a:lstStyle/>
        <a:p>
          <a:endParaRPr lang="es-MX"/>
        </a:p>
      </dgm:t>
    </dgm:pt>
    <dgm:pt modelId="{704F1C70-1755-4703-BE54-37553EE63CA7}">
      <dgm:prSet phldrT="[Texto]"/>
      <dgm:spPr/>
      <dgm:t>
        <a:bodyPr/>
        <a:lstStyle/>
        <a:p>
          <a:pPr>
            <a:buNone/>
          </a:pPr>
          <a:r>
            <a:rPr lang="es-MX" dirty="0"/>
            <a:t>Revisión y validación de los registros.</a:t>
          </a:r>
        </a:p>
      </dgm:t>
    </dgm:pt>
    <dgm:pt modelId="{23B3C64B-C09B-45ED-B4C8-EB07023D12C9}" type="parTrans" cxnId="{1331334D-7726-4F7F-A31C-8BEEC80A02BA}">
      <dgm:prSet/>
      <dgm:spPr/>
      <dgm:t>
        <a:bodyPr/>
        <a:lstStyle/>
        <a:p>
          <a:endParaRPr lang="es-MX"/>
        </a:p>
      </dgm:t>
    </dgm:pt>
    <dgm:pt modelId="{C10CEEDA-2275-4DD0-AE4B-AB3B9F47C1C7}" type="sibTrans" cxnId="{1331334D-7726-4F7F-A31C-8BEEC80A02BA}">
      <dgm:prSet/>
      <dgm:spPr/>
      <dgm:t>
        <a:bodyPr/>
        <a:lstStyle/>
        <a:p>
          <a:endParaRPr lang="es-MX"/>
        </a:p>
      </dgm:t>
    </dgm:pt>
    <dgm:pt modelId="{AEDF6484-6C81-4F1A-BDC0-0E252441A878}">
      <dgm:prSet phldrT="[Texto]"/>
      <dgm:spPr/>
      <dgm:t>
        <a:bodyPr/>
        <a:lstStyle/>
        <a:p>
          <a:r>
            <a:rPr lang="es-MX" dirty="0"/>
            <a:t>Credencial</a:t>
          </a:r>
        </a:p>
      </dgm:t>
    </dgm:pt>
    <dgm:pt modelId="{04B5616C-F7E0-49B4-B9D2-3674404B4A44}" type="parTrans" cxnId="{7C11001D-DE3A-49A5-970F-6490806DB383}">
      <dgm:prSet/>
      <dgm:spPr/>
      <dgm:t>
        <a:bodyPr/>
        <a:lstStyle/>
        <a:p>
          <a:endParaRPr lang="es-MX"/>
        </a:p>
      </dgm:t>
    </dgm:pt>
    <dgm:pt modelId="{B58E9468-9198-4D23-8FBC-3F5897478517}" type="sibTrans" cxnId="{7C11001D-DE3A-49A5-970F-6490806DB383}">
      <dgm:prSet/>
      <dgm:spPr/>
      <dgm:t>
        <a:bodyPr/>
        <a:lstStyle/>
        <a:p>
          <a:endParaRPr lang="es-MX"/>
        </a:p>
      </dgm:t>
    </dgm:pt>
    <dgm:pt modelId="{353F5233-0B4B-4B33-BA97-98AEBB4B01A9}">
      <dgm:prSet phldrT="[Texto]"/>
      <dgm:spPr/>
      <dgm:t>
        <a:bodyPr/>
        <a:lstStyle/>
        <a:p>
          <a:r>
            <a:rPr lang="es-MX" dirty="0"/>
            <a:t>Fotografía</a:t>
          </a:r>
        </a:p>
      </dgm:t>
    </dgm:pt>
    <dgm:pt modelId="{A21C7B9F-2E8A-4C04-8B5A-401B7EC65536}" type="parTrans" cxnId="{1DFF0114-D77D-414F-A883-4F8AA3EC2068}">
      <dgm:prSet/>
      <dgm:spPr/>
      <dgm:t>
        <a:bodyPr/>
        <a:lstStyle/>
        <a:p>
          <a:endParaRPr lang="es-MX"/>
        </a:p>
      </dgm:t>
    </dgm:pt>
    <dgm:pt modelId="{E47EF727-A7BC-4D29-8AA8-7A2A80DF4D4A}" type="sibTrans" cxnId="{1DFF0114-D77D-414F-A883-4F8AA3EC2068}">
      <dgm:prSet/>
      <dgm:spPr/>
      <dgm:t>
        <a:bodyPr/>
        <a:lstStyle/>
        <a:p>
          <a:endParaRPr lang="es-MX"/>
        </a:p>
      </dgm:t>
    </dgm:pt>
    <dgm:pt modelId="{6BE95C95-D582-4A29-ADDA-CEF81CA75CFF}">
      <dgm:prSet phldrT="[Texto]"/>
      <dgm:spPr/>
      <dgm:t>
        <a:bodyPr/>
        <a:lstStyle/>
        <a:p>
          <a:r>
            <a:rPr lang="es-MX" dirty="0"/>
            <a:t>Firma</a:t>
          </a:r>
        </a:p>
      </dgm:t>
    </dgm:pt>
    <dgm:pt modelId="{84D0AB94-2F88-476B-A13A-7CF06E354A17}" type="parTrans" cxnId="{1E92D157-5CBC-4C47-B653-387263CC9FDE}">
      <dgm:prSet/>
      <dgm:spPr/>
      <dgm:t>
        <a:bodyPr/>
        <a:lstStyle/>
        <a:p>
          <a:endParaRPr lang="es-MX"/>
        </a:p>
      </dgm:t>
    </dgm:pt>
    <dgm:pt modelId="{88E4D4C5-75B3-4510-8FCB-32CAEC21BF51}" type="sibTrans" cxnId="{1E92D157-5CBC-4C47-B653-387263CC9FDE}">
      <dgm:prSet/>
      <dgm:spPr/>
      <dgm:t>
        <a:bodyPr/>
        <a:lstStyle/>
        <a:p>
          <a:endParaRPr lang="es-MX"/>
        </a:p>
      </dgm:t>
    </dgm:pt>
    <dgm:pt modelId="{D46E9111-3FE0-4612-9631-1A5CBAE72571}">
      <dgm:prSet phldrT="[Texto]"/>
      <dgm:spPr/>
      <dgm:t>
        <a:bodyPr/>
        <a:lstStyle/>
        <a:p>
          <a:r>
            <a:rPr lang="es-MX" dirty="0"/>
            <a:t>APP</a:t>
          </a:r>
        </a:p>
      </dgm:t>
    </dgm:pt>
    <dgm:pt modelId="{432AE5E1-C4C8-4808-80D7-8252FF1AAE4B}" type="parTrans" cxnId="{EEB5DD91-3F61-4EBC-A2F3-D28BFF95DFF5}">
      <dgm:prSet/>
      <dgm:spPr/>
      <dgm:t>
        <a:bodyPr/>
        <a:lstStyle/>
        <a:p>
          <a:endParaRPr lang="es-MX"/>
        </a:p>
      </dgm:t>
    </dgm:pt>
    <dgm:pt modelId="{3DD53C1B-CF78-47A2-941E-C2E6371F54E2}" type="sibTrans" cxnId="{EEB5DD91-3F61-4EBC-A2F3-D28BFF95DFF5}">
      <dgm:prSet/>
      <dgm:spPr/>
      <dgm:t>
        <a:bodyPr/>
        <a:lstStyle/>
        <a:p>
          <a:endParaRPr lang="es-MX"/>
        </a:p>
      </dgm:t>
    </dgm:pt>
    <dgm:pt modelId="{1CFFC00F-E5FF-4C75-A075-C9A317D1C7EE}">
      <dgm:prSet phldrT="[Texto]"/>
      <dgm:spPr/>
      <dgm:t>
        <a:bodyPr/>
        <a:lstStyle/>
        <a:p>
          <a:pPr>
            <a:buNone/>
          </a:pPr>
          <a:r>
            <a:rPr lang="es-MX" dirty="0"/>
            <a:t>Envío de datos</a:t>
          </a:r>
        </a:p>
      </dgm:t>
    </dgm:pt>
    <dgm:pt modelId="{878BFE16-1B8A-4E47-A46B-34007BB61049}" type="parTrans" cxnId="{2950D262-C09A-4F5C-8B5E-494594F0BAF4}">
      <dgm:prSet/>
      <dgm:spPr/>
      <dgm:t>
        <a:bodyPr/>
        <a:lstStyle/>
        <a:p>
          <a:endParaRPr lang="es-MX"/>
        </a:p>
      </dgm:t>
    </dgm:pt>
    <dgm:pt modelId="{CB452E6D-4DF2-430E-938F-59FED16B1F41}" type="sibTrans" cxnId="{2950D262-C09A-4F5C-8B5E-494594F0BAF4}">
      <dgm:prSet/>
      <dgm:spPr/>
      <dgm:t>
        <a:bodyPr/>
        <a:lstStyle/>
        <a:p>
          <a:endParaRPr lang="es-MX"/>
        </a:p>
      </dgm:t>
    </dgm:pt>
    <dgm:pt modelId="{7D747D1C-0864-4A47-B12E-A96CF3FE96AF}" type="pres">
      <dgm:prSet presAssocID="{8A469490-6A14-4F51-B062-2379488104C3}" presName="Name0" presStyleCnt="0">
        <dgm:presLayoutVars>
          <dgm:dir/>
          <dgm:animLvl val="lvl"/>
          <dgm:resizeHandles val="exact"/>
        </dgm:presLayoutVars>
      </dgm:prSet>
      <dgm:spPr/>
    </dgm:pt>
    <dgm:pt modelId="{63BBFF3A-2CFF-4BC8-8BF3-CB54B7D52362}" type="pres">
      <dgm:prSet presAssocID="{8A469490-6A14-4F51-B062-2379488104C3}" presName="tSp" presStyleCnt="0"/>
      <dgm:spPr/>
    </dgm:pt>
    <dgm:pt modelId="{31A8BED3-5BD8-4979-89F9-3D4CD8C14F35}" type="pres">
      <dgm:prSet presAssocID="{8A469490-6A14-4F51-B062-2379488104C3}" presName="bSp" presStyleCnt="0"/>
      <dgm:spPr/>
    </dgm:pt>
    <dgm:pt modelId="{FE76A826-A438-4D32-BDCF-A49DE6942C36}" type="pres">
      <dgm:prSet presAssocID="{8A469490-6A14-4F51-B062-2379488104C3}" presName="process" presStyleCnt="0"/>
      <dgm:spPr/>
    </dgm:pt>
    <dgm:pt modelId="{8F4FDB65-B47E-4631-ADE0-4D4A717283FC}" type="pres">
      <dgm:prSet presAssocID="{AD87FC5C-0918-422B-83D9-2E1232EC3167}" presName="composite1" presStyleCnt="0"/>
      <dgm:spPr/>
    </dgm:pt>
    <dgm:pt modelId="{89E5FFAF-8714-4A47-936F-CEA4D588D7C3}" type="pres">
      <dgm:prSet presAssocID="{AD87FC5C-0918-422B-83D9-2E1232EC3167}" presName="dummyNode1" presStyleLbl="node1" presStyleIdx="0" presStyleCnt="5"/>
      <dgm:spPr/>
    </dgm:pt>
    <dgm:pt modelId="{F8B255E6-0558-48CA-8D7D-3726EAA41F0A}" type="pres">
      <dgm:prSet presAssocID="{AD87FC5C-0918-422B-83D9-2E1232EC3167}" presName="childNode1" presStyleLbl="bgAcc1" presStyleIdx="0" presStyleCnt="5">
        <dgm:presLayoutVars>
          <dgm:bulletEnabled val="1"/>
        </dgm:presLayoutVars>
      </dgm:prSet>
      <dgm:spPr/>
    </dgm:pt>
    <dgm:pt modelId="{B50CA5EE-9B71-44A6-99BA-70791D34A33A}" type="pres">
      <dgm:prSet presAssocID="{AD87FC5C-0918-422B-83D9-2E1232EC3167}" presName="childNode1tx" presStyleLbl="bgAcc1" presStyleIdx="0" presStyleCnt="5">
        <dgm:presLayoutVars>
          <dgm:bulletEnabled val="1"/>
        </dgm:presLayoutVars>
      </dgm:prSet>
      <dgm:spPr/>
    </dgm:pt>
    <dgm:pt modelId="{88466A63-182D-4F07-A144-19B7A8B3759A}" type="pres">
      <dgm:prSet presAssocID="{AD87FC5C-0918-422B-83D9-2E1232EC3167}" presName="parentNode1" presStyleLbl="node1" presStyleIdx="0" presStyleCnt="5">
        <dgm:presLayoutVars>
          <dgm:chMax val="1"/>
          <dgm:bulletEnabled val="1"/>
        </dgm:presLayoutVars>
      </dgm:prSet>
      <dgm:spPr/>
    </dgm:pt>
    <dgm:pt modelId="{8A40A096-43DA-42E6-A2AB-9584676CC29D}" type="pres">
      <dgm:prSet presAssocID="{AD87FC5C-0918-422B-83D9-2E1232EC3167}" presName="connSite1" presStyleCnt="0"/>
      <dgm:spPr/>
    </dgm:pt>
    <dgm:pt modelId="{1F292918-2925-4023-8966-76658C979DE7}" type="pres">
      <dgm:prSet presAssocID="{0998FACD-A9E0-42A0-AF67-EE0D64BE141F}" presName="Name9" presStyleLbl="sibTrans2D1" presStyleIdx="0" presStyleCnt="4"/>
      <dgm:spPr/>
    </dgm:pt>
    <dgm:pt modelId="{CAB0D3DA-4929-4194-B290-E07BD1C87C80}" type="pres">
      <dgm:prSet presAssocID="{C363D552-F9C7-41F7-88FA-5D1FA10469FB}" presName="composite2" presStyleCnt="0"/>
      <dgm:spPr/>
    </dgm:pt>
    <dgm:pt modelId="{154CF4BA-C284-4F5D-AA02-FBF25BD4EC9D}" type="pres">
      <dgm:prSet presAssocID="{C363D552-F9C7-41F7-88FA-5D1FA10469FB}" presName="dummyNode2" presStyleLbl="node1" presStyleIdx="0" presStyleCnt="5"/>
      <dgm:spPr/>
    </dgm:pt>
    <dgm:pt modelId="{14553D7A-EC32-40A0-BDD2-005F7426FCE3}" type="pres">
      <dgm:prSet presAssocID="{C363D552-F9C7-41F7-88FA-5D1FA10469FB}" presName="childNode2" presStyleLbl="bgAcc1" presStyleIdx="1" presStyleCnt="5">
        <dgm:presLayoutVars>
          <dgm:bulletEnabled val="1"/>
        </dgm:presLayoutVars>
      </dgm:prSet>
      <dgm:spPr/>
    </dgm:pt>
    <dgm:pt modelId="{D565227C-A1F5-4B92-9DFE-DA9101924FBB}" type="pres">
      <dgm:prSet presAssocID="{C363D552-F9C7-41F7-88FA-5D1FA10469FB}" presName="childNode2tx" presStyleLbl="bgAcc1" presStyleIdx="1" presStyleCnt="5">
        <dgm:presLayoutVars>
          <dgm:bulletEnabled val="1"/>
        </dgm:presLayoutVars>
      </dgm:prSet>
      <dgm:spPr/>
    </dgm:pt>
    <dgm:pt modelId="{4C21E68C-A117-4E86-B4D3-9877160F1C0F}" type="pres">
      <dgm:prSet presAssocID="{C363D552-F9C7-41F7-88FA-5D1FA10469FB}" presName="parentNode2" presStyleLbl="node1" presStyleIdx="1" presStyleCnt="5">
        <dgm:presLayoutVars>
          <dgm:chMax val="0"/>
          <dgm:bulletEnabled val="1"/>
        </dgm:presLayoutVars>
      </dgm:prSet>
      <dgm:spPr/>
    </dgm:pt>
    <dgm:pt modelId="{1DEDAC93-6B9E-4E12-94EC-F291E4E38B2E}" type="pres">
      <dgm:prSet presAssocID="{C363D552-F9C7-41F7-88FA-5D1FA10469FB}" presName="connSite2" presStyleCnt="0"/>
      <dgm:spPr/>
    </dgm:pt>
    <dgm:pt modelId="{D5F5767E-1A9A-4791-B1FB-C35A7A852626}" type="pres">
      <dgm:prSet presAssocID="{FB8E35F9-E60E-4683-9366-57F974828EAC}" presName="Name18" presStyleLbl="sibTrans2D1" presStyleIdx="1" presStyleCnt="4"/>
      <dgm:spPr/>
    </dgm:pt>
    <dgm:pt modelId="{43F38794-C51D-4712-818F-343FEC75002D}" type="pres">
      <dgm:prSet presAssocID="{D46E9111-3FE0-4612-9631-1A5CBAE72571}" presName="composite1" presStyleCnt="0"/>
      <dgm:spPr/>
    </dgm:pt>
    <dgm:pt modelId="{3841916A-9729-4554-AF05-54F14CFA88CD}" type="pres">
      <dgm:prSet presAssocID="{D46E9111-3FE0-4612-9631-1A5CBAE72571}" presName="dummyNode1" presStyleLbl="node1" presStyleIdx="1" presStyleCnt="5"/>
      <dgm:spPr/>
    </dgm:pt>
    <dgm:pt modelId="{4710F3AC-527E-4BD7-A810-9BE3E4AEE646}" type="pres">
      <dgm:prSet presAssocID="{D46E9111-3FE0-4612-9631-1A5CBAE72571}" presName="childNode1" presStyleLbl="bgAcc1" presStyleIdx="2" presStyleCnt="5">
        <dgm:presLayoutVars>
          <dgm:bulletEnabled val="1"/>
        </dgm:presLayoutVars>
      </dgm:prSet>
      <dgm:spPr/>
    </dgm:pt>
    <dgm:pt modelId="{3D02C063-04B3-40CA-8056-DA9A72AB2AE5}" type="pres">
      <dgm:prSet presAssocID="{D46E9111-3FE0-4612-9631-1A5CBAE72571}" presName="childNode1tx" presStyleLbl="bgAcc1" presStyleIdx="2" presStyleCnt="5">
        <dgm:presLayoutVars>
          <dgm:bulletEnabled val="1"/>
        </dgm:presLayoutVars>
      </dgm:prSet>
      <dgm:spPr/>
    </dgm:pt>
    <dgm:pt modelId="{8A15AB40-9D21-4BCC-A033-33041D28647C}" type="pres">
      <dgm:prSet presAssocID="{D46E9111-3FE0-4612-9631-1A5CBAE72571}" presName="parentNode1" presStyleLbl="node1" presStyleIdx="2" presStyleCnt="5">
        <dgm:presLayoutVars>
          <dgm:chMax val="1"/>
          <dgm:bulletEnabled val="1"/>
        </dgm:presLayoutVars>
      </dgm:prSet>
      <dgm:spPr/>
    </dgm:pt>
    <dgm:pt modelId="{45C53CF0-E5FA-4975-95F1-9DE9564B62EB}" type="pres">
      <dgm:prSet presAssocID="{D46E9111-3FE0-4612-9631-1A5CBAE72571}" presName="connSite1" presStyleCnt="0"/>
      <dgm:spPr/>
    </dgm:pt>
    <dgm:pt modelId="{68BE2F62-CEE3-47B3-B3B1-5B65A5A721FE}" type="pres">
      <dgm:prSet presAssocID="{3DD53C1B-CF78-47A2-941E-C2E6371F54E2}" presName="Name9" presStyleLbl="sibTrans2D1" presStyleIdx="2" presStyleCnt="4"/>
      <dgm:spPr/>
    </dgm:pt>
    <dgm:pt modelId="{B9E425F8-25B5-46B4-9C47-5D030329AF55}" type="pres">
      <dgm:prSet presAssocID="{65832242-0E19-4215-87A3-8A27DA9D6608}" presName="composite2" presStyleCnt="0"/>
      <dgm:spPr/>
    </dgm:pt>
    <dgm:pt modelId="{A279A698-D61D-48CD-9AB2-6A0B437A80E5}" type="pres">
      <dgm:prSet presAssocID="{65832242-0E19-4215-87A3-8A27DA9D6608}" presName="dummyNode2" presStyleLbl="node1" presStyleIdx="2" presStyleCnt="5"/>
      <dgm:spPr/>
    </dgm:pt>
    <dgm:pt modelId="{675F403A-1996-4885-8075-A34BAD38D157}" type="pres">
      <dgm:prSet presAssocID="{65832242-0E19-4215-87A3-8A27DA9D6608}" presName="childNode2" presStyleLbl="bgAcc1" presStyleIdx="3" presStyleCnt="5">
        <dgm:presLayoutVars>
          <dgm:bulletEnabled val="1"/>
        </dgm:presLayoutVars>
      </dgm:prSet>
      <dgm:spPr/>
    </dgm:pt>
    <dgm:pt modelId="{5047A6D0-09B1-4538-B9EB-F2B5B23B15C6}" type="pres">
      <dgm:prSet presAssocID="{65832242-0E19-4215-87A3-8A27DA9D6608}" presName="childNode2tx" presStyleLbl="bgAcc1" presStyleIdx="3" presStyleCnt="5">
        <dgm:presLayoutVars>
          <dgm:bulletEnabled val="1"/>
        </dgm:presLayoutVars>
      </dgm:prSet>
      <dgm:spPr/>
    </dgm:pt>
    <dgm:pt modelId="{85B825E0-FA6A-494B-B69C-2F57EBA82776}" type="pres">
      <dgm:prSet presAssocID="{65832242-0E19-4215-87A3-8A27DA9D6608}" presName="parentNode2" presStyleLbl="node1" presStyleIdx="3" presStyleCnt="5">
        <dgm:presLayoutVars>
          <dgm:chMax val="0"/>
          <dgm:bulletEnabled val="1"/>
        </dgm:presLayoutVars>
      </dgm:prSet>
      <dgm:spPr/>
    </dgm:pt>
    <dgm:pt modelId="{31C87196-1AE2-448A-9DA3-89110BA9DBFF}" type="pres">
      <dgm:prSet presAssocID="{65832242-0E19-4215-87A3-8A27DA9D6608}" presName="connSite2" presStyleCnt="0"/>
      <dgm:spPr/>
    </dgm:pt>
    <dgm:pt modelId="{04E3D441-4148-444F-9B47-AC63CAA257F8}" type="pres">
      <dgm:prSet presAssocID="{A25049DD-D738-4E08-800E-8CF5A2BA81D6}" presName="Name18" presStyleLbl="sibTrans2D1" presStyleIdx="3" presStyleCnt="4"/>
      <dgm:spPr/>
    </dgm:pt>
    <dgm:pt modelId="{CC86EFC0-AC7A-47E5-BE3C-345443021083}" type="pres">
      <dgm:prSet presAssocID="{B118550D-5F23-4A4D-954B-89B0B79C4695}" presName="composite1" presStyleCnt="0"/>
      <dgm:spPr/>
    </dgm:pt>
    <dgm:pt modelId="{B0BF88A7-DFC8-47C3-9936-157096175FB9}" type="pres">
      <dgm:prSet presAssocID="{B118550D-5F23-4A4D-954B-89B0B79C4695}" presName="dummyNode1" presStyleLbl="node1" presStyleIdx="3" presStyleCnt="5"/>
      <dgm:spPr/>
    </dgm:pt>
    <dgm:pt modelId="{C2ECF4BA-B86B-43FE-86E1-E4768EF815A8}" type="pres">
      <dgm:prSet presAssocID="{B118550D-5F23-4A4D-954B-89B0B79C4695}" presName="childNode1" presStyleLbl="bgAcc1" presStyleIdx="4" presStyleCnt="5">
        <dgm:presLayoutVars>
          <dgm:bulletEnabled val="1"/>
        </dgm:presLayoutVars>
      </dgm:prSet>
      <dgm:spPr/>
    </dgm:pt>
    <dgm:pt modelId="{21FCE7B4-BA55-4697-9315-DB2FAA41500A}" type="pres">
      <dgm:prSet presAssocID="{B118550D-5F23-4A4D-954B-89B0B79C4695}" presName="childNode1tx" presStyleLbl="bgAcc1" presStyleIdx="4" presStyleCnt="5">
        <dgm:presLayoutVars>
          <dgm:bulletEnabled val="1"/>
        </dgm:presLayoutVars>
      </dgm:prSet>
      <dgm:spPr/>
    </dgm:pt>
    <dgm:pt modelId="{EA5DD75D-4B34-4A20-83A9-19D47FED8481}" type="pres">
      <dgm:prSet presAssocID="{B118550D-5F23-4A4D-954B-89B0B79C4695}" presName="parentNode1" presStyleLbl="node1" presStyleIdx="4" presStyleCnt="5">
        <dgm:presLayoutVars>
          <dgm:chMax val="1"/>
          <dgm:bulletEnabled val="1"/>
        </dgm:presLayoutVars>
      </dgm:prSet>
      <dgm:spPr/>
    </dgm:pt>
    <dgm:pt modelId="{141A8535-88DA-414B-B468-0AEE39D07C9B}" type="pres">
      <dgm:prSet presAssocID="{B118550D-5F23-4A4D-954B-89B0B79C4695}" presName="connSite1" presStyleCnt="0"/>
      <dgm:spPr/>
    </dgm:pt>
  </dgm:ptLst>
  <dgm:cxnLst>
    <dgm:cxn modelId="{1DFF0114-D77D-414F-A883-4F8AA3EC2068}" srcId="{D8E6EE8F-146E-4E2F-B402-BC6E6266D480}" destId="{353F5233-0B4B-4B33-BA97-98AEBB4B01A9}" srcOrd="1" destOrd="0" parTransId="{A21C7B9F-2E8A-4C04-8B5A-401B7EC65536}" sibTransId="{E47EF727-A7BC-4D29-8AA8-7A2A80DF4D4A}"/>
    <dgm:cxn modelId="{7C11001D-DE3A-49A5-970F-6490806DB383}" srcId="{D8E6EE8F-146E-4E2F-B402-BC6E6266D480}" destId="{AEDF6484-6C81-4F1A-BDC0-0E252441A878}" srcOrd="0" destOrd="0" parTransId="{04B5616C-F7E0-49B4-B9D2-3674404B4A44}" sibTransId="{B58E9468-9198-4D23-8FBC-3F5897478517}"/>
    <dgm:cxn modelId="{6EF89D27-BB22-4742-80B8-D0497BA0772C}" type="presOf" srcId="{704F1C70-1755-4703-BE54-37553EE63CA7}" destId="{21FCE7B4-BA55-4697-9315-DB2FAA41500A}" srcOrd="1" destOrd="0" presId="urn:microsoft.com/office/officeart/2005/8/layout/hProcess4"/>
    <dgm:cxn modelId="{D731462A-883F-4223-BABA-D16B7772A822}" type="presOf" srcId="{D8E6EE8F-146E-4E2F-B402-BC6E6266D480}" destId="{D565227C-A1F5-4B92-9DFE-DA9101924FBB}" srcOrd="1" destOrd="0" presId="urn:microsoft.com/office/officeart/2005/8/layout/hProcess4"/>
    <dgm:cxn modelId="{27C02C31-C73B-4E18-8081-C60C61FE22E3}" type="presOf" srcId="{B118550D-5F23-4A4D-954B-89B0B79C4695}" destId="{EA5DD75D-4B34-4A20-83A9-19D47FED8481}" srcOrd="0" destOrd="0" presId="urn:microsoft.com/office/officeart/2005/8/layout/hProcess4"/>
    <dgm:cxn modelId="{70526C35-AAE6-418E-B13F-41CDFC7E752F}" type="presOf" srcId="{D8E6EE8F-146E-4E2F-B402-BC6E6266D480}" destId="{14553D7A-EC32-40A0-BDD2-005F7426FCE3}" srcOrd="0" destOrd="0" presId="urn:microsoft.com/office/officeart/2005/8/layout/hProcess4"/>
    <dgm:cxn modelId="{2BEE9A3B-7DF7-403A-BDA2-7C3B01E404F3}" type="presOf" srcId="{704F1C70-1755-4703-BE54-37553EE63CA7}" destId="{C2ECF4BA-B86B-43FE-86E1-E4768EF815A8}" srcOrd="0" destOrd="0" presId="urn:microsoft.com/office/officeart/2005/8/layout/hProcess4"/>
    <dgm:cxn modelId="{12BDFE5C-F5CD-4ABA-B779-9656EC7582A5}" type="presOf" srcId="{5EF8F8DC-8CDF-4E7B-BB67-D33F87544C93}" destId="{675F403A-1996-4885-8075-A34BAD38D157}" srcOrd="0" destOrd="0" presId="urn:microsoft.com/office/officeart/2005/8/layout/hProcess4"/>
    <dgm:cxn modelId="{CC3CEF60-C862-4D02-BD4A-1789354AAB14}" srcId="{8A469490-6A14-4F51-B062-2379488104C3}" destId="{C363D552-F9C7-41F7-88FA-5D1FA10469FB}" srcOrd="1" destOrd="0" parTransId="{485C45FB-1DFE-4754-8554-56E5955925C9}" sibTransId="{FB8E35F9-E60E-4683-9366-57F974828EAC}"/>
    <dgm:cxn modelId="{2950D262-C09A-4F5C-8B5E-494594F0BAF4}" srcId="{D46E9111-3FE0-4612-9631-1A5CBAE72571}" destId="{1CFFC00F-E5FF-4C75-A075-C9A317D1C7EE}" srcOrd="0" destOrd="0" parTransId="{878BFE16-1B8A-4E47-A46B-34007BB61049}" sibTransId="{CB452E6D-4DF2-430E-938F-59FED16B1F41}"/>
    <dgm:cxn modelId="{2AC69D63-5CAC-4595-BABA-D4467364E2D2}" srcId="{8A469490-6A14-4F51-B062-2379488104C3}" destId="{B118550D-5F23-4A4D-954B-89B0B79C4695}" srcOrd="4" destOrd="0" parTransId="{925945D3-9105-425A-8F37-A87E880A21B4}" sibTransId="{424006A6-FAF6-4B8A-BA9B-16B5F878DA9D}"/>
    <dgm:cxn modelId="{DF3CD147-6E07-4C31-AFC7-29FCDDFFB5B7}" type="presOf" srcId="{AEDF6484-6C81-4F1A-BDC0-0E252441A878}" destId="{D565227C-A1F5-4B92-9DFE-DA9101924FBB}" srcOrd="1" destOrd="1" presId="urn:microsoft.com/office/officeart/2005/8/layout/hProcess4"/>
    <dgm:cxn modelId="{E7871B6B-D710-44B5-9566-35D5A78E755B}" type="presOf" srcId="{353F5233-0B4B-4B33-BA97-98AEBB4B01A9}" destId="{D565227C-A1F5-4B92-9DFE-DA9101924FBB}" srcOrd="1" destOrd="2" presId="urn:microsoft.com/office/officeart/2005/8/layout/hProcess4"/>
    <dgm:cxn modelId="{1331334D-7726-4F7F-A31C-8BEEC80A02BA}" srcId="{B118550D-5F23-4A4D-954B-89B0B79C4695}" destId="{704F1C70-1755-4703-BE54-37553EE63CA7}" srcOrd="0" destOrd="0" parTransId="{23B3C64B-C09B-45ED-B4C8-EB07023D12C9}" sibTransId="{C10CEEDA-2275-4DD0-AE4B-AB3B9F47C1C7}"/>
    <dgm:cxn modelId="{48580053-B537-4AFC-9D06-E1DB3768CA1C}" type="presOf" srcId="{5EF8F8DC-8CDF-4E7B-BB67-D33F87544C93}" destId="{5047A6D0-09B1-4538-B9EB-F2B5B23B15C6}" srcOrd="1" destOrd="0" presId="urn:microsoft.com/office/officeart/2005/8/layout/hProcess4"/>
    <dgm:cxn modelId="{1E92D157-5CBC-4C47-B653-387263CC9FDE}" srcId="{D8E6EE8F-146E-4E2F-B402-BC6E6266D480}" destId="{6BE95C95-D582-4A29-ADDA-CEF81CA75CFF}" srcOrd="2" destOrd="0" parTransId="{84D0AB94-2F88-476B-A13A-7CF06E354A17}" sibTransId="{88E4D4C5-75B3-4510-8FCB-32CAEC21BF51}"/>
    <dgm:cxn modelId="{406C6E88-623A-40DA-BFEF-5D30098D9C44}" type="presOf" srcId="{6BE95C95-D582-4A29-ADDA-CEF81CA75CFF}" destId="{14553D7A-EC32-40A0-BDD2-005F7426FCE3}" srcOrd="0" destOrd="3" presId="urn:microsoft.com/office/officeart/2005/8/layout/hProcess4"/>
    <dgm:cxn modelId="{EEB5DD91-3F61-4EBC-A2F3-D28BFF95DFF5}" srcId="{8A469490-6A14-4F51-B062-2379488104C3}" destId="{D46E9111-3FE0-4612-9631-1A5CBAE72571}" srcOrd="2" destOrd="0" parTransId="{432AE5E1-C4C8-4808-80D7-8252FF1AAE4B}" sibTransId="{3DD53C1B-CF78-47A2-941E-C2E6371F54E2}"/>
    <dgm:cxn modelId="{361FA793-F28D-4885-AD15-11A4FFB81FD0}" srcId="{8A469490-6A14-4F51-B062-2379488104C3}" destId="{65832242-0E19-4215-87A3-8A27DA9D6608}" srcOrd="3" destOrd="0" parTransId="{BB62A392-2174-4C2E-A838-A7BCB1744BF3}" sibTransId="{A25049DD-D738-4E08-800E-8CF5A2BA81D6}"/>
    <dgm:cxn modelId="{17A81A96-D4DE-41E9-A225-D450EBA04F98}" srcId="{AD87FC5C-0918-422B-83D9-2E1232EC3167}" destId="{F0A84C8D-DD3F-41AC-8586-B4109037CE19}" srcOrd="0" destOrd="0" parTransId="{4AA07F8C-0353-489E-BA76-70BCD82D9B09}" sibTransId="{B3F99F6B-6C48-4110-8305-9BD0A3172686}"/>
    <dgm:cxn modelId="{663C4098-167A-4877-BCE0-91E3552F7484}" type="presOf" srcId="{F0A84C8D-DD3F-41AC-8586-B4109037CE19}" destId="{B50CA5EE-9B71-44A6-99BA-70791D34A33A}" srcOrd="1" destOrd="0" presId="urn:microsoft.com/office/officeart/2005/8/layout/hProcess4"/>
    <dgm:cxn modelId="{6F7EDA9B-51FD-4DE2-9AC2-1FAB0BAEC721}" srcId="{8A469490-6A14-4F51-B062-2379488104C3}" destId="{AD87FC5C-0918-422B-83D9-2E1232EC3167}" srcOrd="0" destOrd="0" parTransId="{38AD6368-0981-48EA-8B2F-CA7883D61316}" sibTransId="{0998FACD-A9E0-42A0-AF67-EE0D64BE141F}"/>
    <dgm:cxn modelId="{95B5F29B-9D00-497C-B858-A32466C80DE4}" type="presOf" srcId="{6BE95C95-D582-4A29-ADDA-CEF81CA75CFF}" destId="{D565227C-A1F5-4B92-9DFE-DA9101924FBB}" srcOrd="1" destOrd="3" presId="urn:microsoft.com/office/officeart/2005/8/layout/hProcess4"/>
    <dgm:cxn modelId="{0D69A3A0-5A81-4526-A4FD-84AA5C0AD3A6}" type="presOf" srcId="{1CFFC00F-E5FF-4C75-A075-C9A317D1C7EE}" destId="{4710F3AC-527E-4BD7-A810-9BE3E4AEE646}" srcOrd="0" destOrd="0" presId="urn:microsoft.com/office/officeart/2005/8/layout/hProcess4"/>
    <dgm:cxn modelId="{D8F152A2-C12C-4BF0-A6CA-C2AE8CC93A8C}" srcId="{C363D552-F9C7-41F7-88FA-5D1FA10469FB}" destId="{D8E6EE8F-146E-4E2F-B402-BC6E6266D480}" srcOrd="0" destOrd="0" parTransId="{74323DAF-E8B8-4AD9-81F2-E574B71D685F}" sibTransId="{50D7EBF7-B998-4846-BD2F-8573A9266846}"/>
    <dgm:cxn modelId="{69F506A4-A3DB-4B75-9CBC-A63B58BC8D7E}" type="presOf" srcId="{3DD53C1B-CF78-47A2-941E-C2E6371F54E2}" destId="{68BE2F62-CEE3-47B3-B3B1-5B65A5A721FE}" srcOrd="0" destOrd="0" presId="urn:microsoft.com/office/officeart/2005/8/layout/hProcess4"/>
    <dgm:cxn modelId="{234407B0-3872-4739-8DCC-06E99C662C00}" type="presOf" srcId="{0998FACD-A9E0-42A0-AF67-EE0D64BE141F}" destId="{1F292918-2925-4023-8966-76658C979DE7}" srcOrd="0" destOrd="0" presId="urn:microsoft.com/office/officeart/2005/8/layout/hProcess4"/>
    <dgm:cxn modelId="{063F81B2-BD07-4B01-B24B-350AD310FE65}" type="presOf" srcId="{A25049DD-D738-4E08-800E-8CF5A2BA81D6}" destId="{04E3D441-4148-444F-9B47-AC63CAA257F8}" srcOrd="0" destOrd="0" presId="urn:microsoft.com/office/officeart/2005/8/layout/hProcess4"/>
    <dgm:cxn modelId="{30AF56B9-4AB9-4DFE-8205-9E27FFBB9704}" type="presOf" srcId="{1CFFC00F-E5FF-4C75-A075-C9A317D1C7EE}" destId="{3D02C063-04B3-40CA-8056-DA9A72AB2AE5}" srcOrd="1" destOrd="0" presId="urn:microsoft.com/office/officeart/2005/8/layout/hProcess4"/>
    <dgm:cxn modelId="{44683DBD-3D4F-46D5-88B1-FD7BF190181A}" type="presOf" srcId="{FB8E35F9-E60E-4683-9366-57F974828EAC}" destId="{D5F5767E-1A9A-4791-B1FB-C35A7A852626}" srcOrd="0" destOrd="0" presId="urn:microsoft.com/office/officeart/2005/8/layout/hProcess4"/>
    <dgm:cxn modelId="{F8C5F1BE-A56E-4546-A3AB-D1686B60A8A1}" type="presOf" srcId="{D46E9111-3FE0-4612-9631-1A5CBAE72571}" destId="{8A15AB40-9D21-4BCC-A033-33041D28647C}" srcOrd="0" destOrd="0" presId="urn:microsoft.com/office/officeart/2005/8/layout/hProcess4"/>
    <dgm:cxn modelId="{7171A6D1-92AE-49E5-A795-D53AF9F8F8E1}" type="presOf" srcId="{C363D552-F9C7-41F7-88FA-5D1FA10469FB}" destId="{4C21E68C-A117-4E86-B4D3-9877160F1C0F}" srcOrd="0" destOrd="0" presId="urn:microsoft.com/office/officeart/2005/8/layout/hProcess4"/>
    <dgm:cxn modelId="{82B0C2D4-03AE-4C22-BABC-6D5D8382C3C8}" type="presOf" srcId="{353F5233-0B4B-4B33-BA97-98AEBB4B01A9}" destId="{14553D7A-EC32-40A0-BDD2-005F7426FCE3}" srcOrd="0" destOrd="2" presId="urn:microsoft.com/office/officeart/2005/8/layout/hProcess4"/>
    <dgm:cxn modelId="{F71B88D9-A2A5-4597-83BE-0C3E4EE38557}" type="presOf" srcId="{8A469490-6A14-4F51-B062-2379488104C3}" destId="{7D747D1C-0864-4A47-B12E-A96CF3FE96AF}" srcOrd="0" destOrd="0" presId="urn:microsoft.com/office/officeart/2005/8/layout/hProcess4"/>
    <dgm:cxn modelId="{C17129DE-B71B-4638-A02C-5AAED9F5C3CE}" type="presOf" srcId="{AEDF6484-6C81-4F1A-BDC0-0E252441A878}" destId="{14553D7A-EC32-40A0-BDD2-005F7426FCE3}" srcOrd="0" destOrd="1" presId="urn:microsoft.com/office/officeart/2005/8/layout/hProcess4"/>
    <dgm:cxn modelId="{BE1A1DE9-574A-4A4F-9CAD-79F6D7F72796}" srcId="{65832242-0E19-4215-87A3-8A27DA9D6608}" destId="{5EF8F8DC-8CDF-4E7B-BB67-D33F87544C93}" srcOrd="0" destOrd="0" parTransId="{A4FDE8A5-580D-41E0-83FB-0433DE62CA3C}" sibTransId="{6B841312-698B-433D-92EB-131C6715AF3C}"/>
    <dgm:cxn modelId="{4662D4F0-C4F3-4D9B-9603-B117A6F941E3}" type="presOf" srcId="{65832242-0E19-4215-87A3-8A27DA9D6608}" destId="{85B825E0-FA6A-494B-B69C-2F57EBA82776}" srcOrd="0" destOrd="0" presId="urn:microsoft.com/office/officeart/2005/8/layout/hProcess4"/>
    <dgm:cxn modelId="{FDE9A2F3-C26E-45CF-9F32-F2FDDD79390B}" type="presOf" srcId="{AD87FC5C-0918-422B-83D9-2E1232EC3167}" destId="{88466A63-182D-4F07-A144-19B7A8B3759A}" srcOrd="0" destOrd="0" presId="urn:microsoft.com/office/officeart/2005/8/layout/hProcess4"/>
    <dgm:cxn modelId="{EA7EE3F4-6C1F-4CED-A72F-900FC6303406}" type="presOf" srcId="{F0A84C8D-DD3F-41AC-8586-B4109037CE19}" destId="{F8B255E6-0558-48CA-8D7D-3726EAA41F0A}" srcOrd="0" destOrd="0" presId="urn:microsoft.com/office/officeart/2005/8/layout/hProcess4"/>
    <dgm:cxn modelId="{7852B324-BEF6-45F3-A211-4EBD5F7437B6}" type="presParOf" srcId="{7D747D1C-0864-4A47-B12E-A96CF3FE96AF}" destId="{63BBFF3A-2CFF-4BC8-8BF3-CB54B7D52362}" srcOrd="0" destOrd="0" presId="urn:microsoft.com/office/officeart/2005/8/layout/hProcess4"/>
    <dgm:cxn modelId="{02343B18-218A-4AB7-87E3-B6C941152E1A}" type="presParOf" srcId="{7D747D1C-0864-4A47-B12E-A96CF3FE96AF}" destId="{31A8BED3-5BD8-4979-89F9-3D4CD8C14F35}" srcOrd="1" destOrd="0" presId="urn:microsoft.com/office/officeart/2005/8/layout/hProcess4"/>
    <dgm:cxn modelId="{B7D4B6A9-C914-4A9A-AADE-AA4E273B08C8}" type="presParOf" srcId="{7D747D1C-0864-4A47-B12E-A96CF3FE96AF}" destId="{FE76A826-A438-4D32-BDCF-A49DE6942C36}" srcOrd="2" destOrd="0" presId="urn:microsoft.com/office/officeart/2005/8/layout/hProcess4"/>
    <dgm:cxn modelId="{8F481224-7690-45E1-8218-BF5E2750984A}" type="presParOf" srcId="{FE76A826-A438-4D32-BDCF-A49DE6942C36}" destId="{8F4FDB65-B47E-4631-ADE0-4D4A717283FC}" srcOrd="0" destOrd="0" presId="urn:microsoft.com/office/officeart/2005/8/layout/hProcess4"/>
    <dgm:cxn modelId="{37A844D9-24A1-48ED-8DE8-B29DB42803E4}" type="presParOf" srcId="{8F4FDB65-B47E-4631-ADE0-4D4A717283FC}" destId="{89E5FFAF-8714-4A47-936F-CEA4D588D7C3}" srcOrd="0" destOrd="0" presId="urn:microsoft.com/office/officeart/2005/8/layout/hProcess4"/>
    <dgm:cxn modelId="{3286DDF3-12F2-4659-93D9-03BEA602A106}" type="presParOf" srcId="{8F4FDB65-B47E-4631-ADE0-4D4A717283FC}" destId="{F8B255E6-0558-48CA-8D7D-3726EAA41F0A}" srcOrd="1" destOrd="0" presId="urn:microsoft.com/office/officeart/2005/8/layout/hProcess4"/>
    <dgm:cxn modelId="{3D3F5FC4-C233-4F35-8E63-AFD7D498EF8E}" type="presParOf" srcId="{8F4FDB65-B47E-4631-ADE0-4D4A717283FC}" destId="{B50CA5EE-9B71-44A6-99BA-70791D34A33A}" srcOrd="2" destOrd="0" presId="urn:microsoft.com/office/officeart/2005/8/layout/hProcess4"/>
    <dgm:cxn modelId="{9FA14F57-BD6C-492E-9641-CE3532F6EA0A}" type="presParOf" srcId="{8F4FDB65-B47E-4631-ADE0-4D4A717283FC}" destId="{88466A63-182D-4F07-A144-19B7A8B3759A}" srcOrd="3" destOrd="0" presId="urn:microsoft.com/office/officeart/2005/8/layout/hProcess4"/>
    <dgm:cxn modelId="{9D55E576-6971-4143-8D96-A8F0EDC47E30}" type="presParOf" srcId="{8F4FDB65-B47E-4631-ADE0-4D4A717283FC}" destId="{8A40A096-43DA-42E6-A2AB-9584676CC29D}" srcOrd="4" destOrd="0" presId="urn:microsoft.com/office/officeart/2005/8/layout/hProcess4"/>
    <dgm:cxn modelId="{F1BC099C-CDB7-4F70-A154-FED8CED90CBF}" type="presParOf" srcId="{FE76A826-A438-4D32-BDCF-A49DE6942C36}" destId="{1F292918-2925-4023-8966-76658C979DE7}" srcOrd="1" destOrd="0" presId="urn:microsoft.com/office/officeart/2005/8/layout/hProcess4"/>
    <dgm:cxn modelId="{E2180359-1B02-4ACB-8AB0-051C463AC73F}" type="presParOf" srcId="{FE76A826-A438-4D32-BDCF-A49DE6942C36}" destId="{CAB0D3DA-4929-4194-B290-E07BD1C87C80}" srcOrd="2" destOrd="0" presId="urn:microsoft.com/office/officeart/2005/8/layout/hProcess4"/>
    <dgm:cxn modelId="{D278EEF5-E921-444C-BDD8-837FF03A90B2}" type="presParOf" srcId="{CAB0D3DA-4929-4194-B290-E07BD1C87C80}" destId="{154CF4BA-C284-4F5D-AA02-FBF25BD4EC9D}" srcOrd="0" destOrd="0" presId="urn:microsoft.com/office/officeart/2005/8/layout/hProcess4"/>
    <dgm:cxn modelId="{C5333842-64FF-4D4C-B6D0-B9B2F43F37AB}" type="presParOf" srcId="{CAB0D3DA-4929-4194-B290-E07BD1C87C80}" destId="{14553D7A-EC32-40A0-BDD2-005F7426FCE3}" srcOrd="1" destOrd="0" presId="urn:microsoft.com/office/officeart/2005/8/layout/hProcess4"/>
    <dgm:cxn modelId="{B529961E-03C2-464F-A90D-EACABF0336DD}" type="presParOf" srcId="{CAB0D3DA-4929-4194-B290-E07BD1C87C80}" destId="{D565227C-A1F5-4B92-9DFE-DA9101924FBB}" srcOrd="2" destOrd="0" presId="urn:microsoft.com/office/officeart/2005/8/layout/hProcess4"/>
    <dgm:cxn modelId="{47E56297-84EE-4EAE-B4F9-EB87B96247E7}" type="presParOf" srcId="{CAB0D3DA-4929-4194-B290-E07BD1C87C80}" destId="{4C21E68C-A117-4E86-B4D3-9877160F1C0F}" srcOrd="3" destOrd="0" presId="urn:microsoft.com/office/officeart/2005/8/layout/hProcess4"/>
    <dgm:cxn modelId="{6AFE1CB2-3A6A-470C-9FD8-8B7ED402BC77}" type="presParOf" srcId="{CAB0D3DA-4929-4194-B290-E07BD1C87C80}" destId="{1DEDAC93-6B9E-4E12-94EC-F291E4E38B2E}" srcOrd="4" destOrd="0" presId="urn:microsoft.com/office/officeart/2005/8/layout/hProcess4"/>
    <dgm:cxn modelId="{821AE175-8382-4F33-935D-51CE57CF6094}" type="presParOf" srcId="{FE76A826-A438-4D32-BDCF-A49DE6942C36}" destId="{D5F5767E-1A9A-4791-B1FB-C35A7A852626}" srcOrd="3" destOrd="0" presId="urn:microsoft.com/office/officeart/2005/8/layout/hProcess4"/>
    <dgm:cxn modelId="{2B3655C5-5357-4A09-9ADB-DE301EDA3876}" type="presParOf" srcId="{FE76A826-A438-4D32-BDCF-A49DE6942C36}" destId="{43F38794-C51D-4712-818F-343FEC75002D}" srcOrd="4" destOrd="0" presId="urn:microsoft.com/office/officeart/2005/8/layout/hProcess4"/>
    <dgm:cxn modelId="{F5C3F8DF-3D16-4661-97CA-C2E98F3BBF59}" type="presParOf" srcId="{43F38794-C51D-4712-818F-343FEC75002D}" destId="{3841916A-9729-4554-AF05-54F14CFA88CD}" srcOrd="0" destOrd="0" presId="urn:microsoft.com/office/officeart/2005/8/layout/hProcess4"/>
    <dgm:cxn modelId="{2813C1EF-87C8-411A-A4D8-C1535046234F}" type="presParOf" srcId="{43F38794-C51D-4712-818F-343FEC75002D}" destId="{4710F3AC-527E-4BD7-A810-9BE3E4AEE646}" srcOrd="1" destOrd="0" presId="urn:microsoft.com/office/officeart/2005/8/layout/hProcess4"/>
    <dgm:cxn modelId="{CA286501-25D2-4EBD-BEF7-52DA547AD1E2}" type="presParOf" srcId="{43F38794-C51D-4712-818F-343FEC75002D}" destId="{3D02C063-04B3-40CA-8056-DA9A72AB2AE5}" srcOrd="2" destOrd="0" presId="urn:microsoft.com/office/officeart/2005/8/layout/hProcess4"/>
    <dgm:cxn modelId="{0A631320-7915-4EED-9EDC-A5B282A56EE0}" type="presParOf" srcId="{43F38794-C51D-4712-818F-343FEC75002D}" destId="{8A15AB40-9D21-4BCC-A033-33041D28647C}" srcOrd="3" destOrd="0" presId="urn:microsoft.com/office/officeart/2005/8/layout/hProcess4"/>
    <dgm:cxn modelId="{FFB0EB2D-891E-4140-ACDC-83464FD73FD7}" type="presParOf" srcId="{43F38794-C51D-4712-818F-343FEC75002D}" destId="{45C53CF0-E5FA-4975-95F1-9DE9564B62EB}" srcOrd="4" destOrd="0" presId="urn:microsoft.com/office/officeart/2005/8/layout/hProcess4"/>
    <dgm:cxn modelId="{B2287078-02A8-4A48-A73E-448DD20072E5}" type="presParOf" srcId="{FE76A826-A438-4D32-BDCF-A49DE6942C36}" destId="{68BE2F62-CEE3-47B3-B3B1-5B65A5A721FE}" srcOrd="5" destOrd="0" presId="urn:microsoft.com/office/officeart/2005/8/layout/hProcess4"/>
    <dgm:cxn modelId="{FBD7191C-4EDF-42AE-B238-4E497428FFF9}" type="presParOf" srcId="{FE76A826-A438-4D32-BDCF-A49DE6942C36}" destId="{B9E425F8-25B5-46B4-9C47-5D030329AF55}" srcOrd="6" destOrd="0" presId="urn:microsoft.com/office/officeart/2005/8/layout/hProcess4"/>
    <dgm:cxn modelId="{F17E6D9F-8AAF-4578-8A17-53D3FF9AFE76}" type="presParOf" srcId="{B9E425F8-25B5-46B4-9C47-5D030329AF55}" destId="{A279A698-D61D-48CD-9AB2-6A0B437A80E5}" srcOrd="0" destOrd="0" presId="urn:microsoft.com/office/officeart/2005/8/layout/hProcess4"/>
    <dgm:cxn modelId="{4D493086-E1F7-4BD1-9DAD-CACFA13E343D}" type="presParOf" srcId="{B9E425F8-25B5-46B4-9C47-5D030329AF55}" destId="{675F403A-1996-4885-8075-A34BAD38D157}" srcOrd="1" destOrd="0" presId="urn:microsoft.com/office/officeart/2005/8/layout/hProcess4"/>
    <dgm:cxn modelId="{38FFB44F-7743-490D-96FC-1FB59885C934}" type="presParOf" srcId="{B9E425F8-25B5-46B4-9C47-5D030329AF55}" destId="{5047A6D0-09B1-4538-B9EB-F2B5B23B15C6}" srcOrd="2" destOrd="0" presId="urn:microsoft.com/office/officeart/2005/8/layout/hProcess4"/>
    <dgm:cxn modelId="{C7DBA6D6-7932-473C-BB53-E8C82A2CDFF4}" type="presParOf" srcId="{B9E425F8-25B5-46B4-9C47-5D030329AF55}" destId="{85B825E0-FA6A-494B-B69C-2F57EBA82776}" srcOrd="3" destOrd="0" presId="urn:microsoft.com/office/officeart/2005/8/layout/hProcess4"/>
    <dgm:cxn modelId="{B6E0390C-E28B-4C55-BBA5-8FA7A1568288}" type="presParOf" srcId="{B9E425F8-25B5-46B4-9C47-5D030329AF55}" destId="{31C87196-1AE2-448A-9DA3-89110BA9DBFF}" srcOrd="4" destOrd="0" presId="urn:microsoft.com/office/officeart/2005/8/layout/hProcess4"/>
    <dgm:cxn modelId="{027E5BFF-30E9-4272-A7FC-D08220D1B34A}" type="presParOf" srcId="{FE76A826-A438-4D32-BDCF-A49DE6942C36}" destId="{04E3D441-4148-444F-9B47-AC63CAA257F8}" srcOrd="7" destOrd="0" presId="urn:microsoft.com/office/officeart/2005/8/layout/hProcess4"/>
    <dgm:cxn modelId="{5E04448C-65E2-4016-98F7-919534C38DD0}" type="presParOf" srcId="{FE76A826-A438-4D32-BDCF-A49DE6942C36}" destId="{CC86EFC0-AC7A-47E5-BE3C-345443021083}" srcOrd="8" destOrd="0" presId="urn:microsoft.com/office/officeart/2005/8/layout/hProcess4"/>
    <dgm:cxn modelId="{C94FF200-409C-4F97-BCE5-9F23257B3F8E}" type="presParOf" srcId="{CC86EFC0-AC7A-47E5-BE3C-345443021083}" destId="{B0BF88A7-DFC8-47C3-9936-157096175FB9}" srcOrd="0" destOrd="0" presId="urn:microsoft.com/office/officeart/2005/8/layout/hProcess4"/>
    <dgm:cxn modelId="{545CE7C1-6729-4135-A307-35E6C4C57D9F}" type="presParOf" srcId="{CC86EFC0-AC7A-47E5-BE3C-345443021083}" destId="{C2ECF4BA-B86B-43FE-86E1-E4768EF815A8}" srcOrd="1" destOrd="0" presId="urn:microsoft.com/office/officeart/2005/8/layout/hProcess4"/>
    <dgm:cxn modelId="{7E012A3B-493F-45B9-B05F-8CFB189428ED}" type="presParOf" srcId="{CC86EFC0-AC7A-47E5-BE3C-345443021083}" destId="{21FCE7B4-BA55-4697-9315-DB2FAA41500A}" srcOrd="2" destOrd="0" presId="urn:microsoft.com/office/officeart/2005/8/layout/hProcess4"/>
    <dgm:cxn modelId="{437D4DE2-BC19-414D-AADE-79F968170CB8}" type="presParOf" srcId="{CC86EFC0-AC7A-47E5-BE3C-345443021083}" destId="{EA5DD75D-4B34-4A20-83A9-19D47FED8481}" srcOrd="3" destOrd="0" presId="urn:microsoft.com/office/officeart/2005/8/layout/hProcess4"/>
    <dgm:cxn modelId="{EC2DF04E-2D31-4A61-BE60-241E092ADC17}" type="presParOf" srcId="{CC86EFC0-AC7A-47E5-BE3C-345443021083}" destId="{141A8535-88DA-414B-B468-0AEE39D07C9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F4BB4-111F-4495-A16E-085556DEDAFB}">
      <dsp:nvSpPr>
        <dsp:cNvPr id="0" name=""/>
        <dsp:cNvSpPr/>
      </dsp:nvSpPr>
      <dsp:spPr>
        <a:xfrm>
          <a:off x="0" y="225895"/>
          <a:ext cx="7031043" cy="83947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5687" tIns="270764" rIns="545687" bIns="113792" numCol="1" spcCol="1270" anchor="t" anchorCtr="0">
          <a:noAutofit/>
        </a:bodyPr>
        <a:lstStyle/>
        <a:p>
          <a:pPr marL="171450" lvl="1" indent="-171450" algn="l" defTabSz="711200">
            <a:lnSpc>
              <a:spcPct val="90000"/>
            </a:lnSpc>
            <a:spcBef>
              <a:spcPct val="0"/>
            </a:spcBef>
            <a:spcAft>
              <a:spcPct val="15000"/>
            </a:spcAft>
            <a:buNone/>
          </a:pPr>
          <a:r>
            <a:rPr lang="es-MX" sz="1600" kern="1200" dirty="0"/>
            <a:t>Se construye de los asistentes a las asambleas distritales o municipales.</a:t>
          </a:r>
        </a:p>
      </dsp:txBody>
      <dsp:txXfrm>
        <a:off x="0" y="225895"/>
        <a:ext cx="7031043" cy="839475"/>
      </dsp:txXfrm>
    </dsp:sp>
    <dsp:sp modelId="{DF080EA8-AAB3-4060-8A5A-4207245B57EF}">
      <dsp:nvSpPr>
        <dsp:cNvPr id="0" name=""/>
        <dsp:cNvSpPr/>
      </dsp:nvSpPr>
      <dsp:spPr>
        <a:xfrm>
          <a:off x="351552" y="34015"/>
          <a:ext cx="4921730" cy="383760"/>
        </a:xfrm>
        <a:prstGeom prst="round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6030" tIns="0" rIns="186030" bIns="0" numCol="1" spcCol="1270" anchor="ctr" anchorCtr="0">
          <a:noAutofit/>
        </a:bodyPr>
        <a:lstStyle/>
        <a:p>
          <a:pPr marL="0" lvl="0" indent="0" algn="l" defTabSz="711200">
            <a:lnSpc>
              <a:spcPct val="90000"/>
            </a:lnSpc>
            <a:spcBef>
              <a:spcPct val="0"/>
            </a:spcBef>
            <a:spcAft>
              <a:spcPct val="35000"/>
            </a:spcAft>
            <a:buNone/>
          </a:pPr>
          <a:r>
            <a:rPr lang="es-MX" sz="1600" kern="1200" dirty="0"/>
            <a:t>Listas de asistencia a las asambleas</a:t>
          </a:r>
        </a:p>
      </dsp:txBody>
      <dsp:txXfrm>
        <a:off x="370286" y="52749"/>
        <a:ext cx="4884262" cy="346292"/>
      </dsp:txXfrm>
    </dsp:sp>
    <dsp:sp modelId="{445210E4-05A2-4F07-AE39-EEC1FC583025}">
      <dsp:nvSpPr>
        <dsp:cNvPr id="0" name=""/>
        <dsp:cNvSpPr/>
      </dsp:nvSpPr>
      <dsp:spPr>
        <a:xfrm>
          <a:off x="0" y="1327450"/>
          <a:ext cx="7031043" cy="83947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5687" tIns="270764" rIns="545687" bIns="113792" numCol="1" spcCol="1270" anchor="t" anchorCtr="0">
          <a:noAutofit/>
        </a:bodyPr>
        <a:lstStyle/>
        <a:p>
          <a:pPr marL="171450" lvl="1" indent="-171450" algn="l" defTabSz="711200">
            <a:lnSpc>
              <a:spcPct val="90000"/>
            </a:lnSpc>
            <a:spcBef>
              <a:spcPct val="0"/>
            </a:spcBef>
            <a:spcAft>
              <a:spcPct val="15000"/>
            </a:spcAft>
            <a:buNone/>
          </a:pPr>
          <a:r>
            <a:rPr lang="es-MX" sz="1600" kern="1200" dirty="0"/>
            <a:t>Personas afiliadas fuera de las asambleas, pueden proceder de la Aplicación Móvil o del régimen de excepción.</a:t>
          </a:r>
        </a:p>
      </dsp:txBody>
      <dsp:txXfrm>
        <a:off x="0" y="1327450"/>
        <a:ext cx="7031043" cy="839475"/>
      </dsp:txXfrm>
    </dsp:sp>
    <dsp:sp modelId="{0C983076-9AA8-4416-A8EF-7EB9D100B56E}">
      <dsp:nvSpPr>
        <dsp:cNvPr id="0" name=""/>
        <dsp:cNvSpPr/>
      </dsp:nvSpPr>
      <dsp:spPr>
        <a:xfrm>
          <a:off x="351552" y="1135570"/>
          <a:ext cx="4921730" cy="383760"/>
        </a:xfrm>
        <a:prstGeom prst="round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6030" tIns="0" rIns="186030" bIns="0" numCol="1" spcCol="1270" anchor="ctr" anchorCtr="0">
          <a:noAutofit/>
        </a:bodyPr>
        <a:lstStyle/>
        <a:p>
          <a:pPr marL="0" lvl="0" indent="0" algn="l" defTabSz="711200">
            <a:lnSpc>
              <a:spcPct val="90000"/>
            </a:lnSpc>
            <a:spcBef>
              <a:spcPct val="0"/>
            </a:spcBef>
            <a:spcAft>
              <a:spcPct val="35000"/>
            </a:spcAft>
            <a:buNone/>
          </a:pPr>
          <a:r>
            <a:rPr lang="es-MX" sz="1600" kern="1200" dirty="0"/>
            <a:t>Listas de personas afiliadas </a:t>
          </a:r>
        </a:p>
      </dsp:txBody>
      <dsp:txXfrm>
        <a:off x="370286" y="1154304"/>
        <a:ext cx="488426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55E6-0558-48CA-8D7D-3726EAA41F0A}">
      <dsp:nvSpPr>
        <dsp:cNvPr id="0" name=""/>
        <dsp:cNvSpPr/>
      </dsp:nvSpPr>
      <dsp:spPr>
        <a:xfrm>
          <a:off x="1910" y="2116852"/>
          <a:ext cx="1436682" cy="118496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71450" lvl="1" indent="-171450" algn="l" defTabSz="711200">
            <a:lnSpc>
              <a:spcPct val="90000"/>
            </a:lnSpc>
            <a:spcBef>
              <a:spcPct val="0"/>
            </a:spcBef>
            <a:spcAft>
              <a:spcPct val="15000"/>
            </a:spcAft>
            <a:buNone/>
          </a:pPr>
          <a:r>
            <a:rPr lang="es-MX" sz="1600" kern="1200" dirty="0"/>
            <a:t>Registro de Auxiliares</a:t>
          </a:r>
        </a:p>
      </dsp:txBody>
      <dsp:txXfrm>
        <a:off x="29179" y="2144121"/>
        <a:ext cx="1382144" cy="876504"/>
      </dsp:txXfrm>
    </dsp:sp>
    <dsp:sp modelId="{1F292918-2925-4023-8966-76658C979DE7}">
      <dsp:nvSpPr>
        <dsp:cNvPr id="0" name=""/>
        <dsp:cNvSpPr/>
      </dsp:nvSpPr>
      <dsp:spPr>
        <a:xfrm>
          <a:off x="822095" y="2445067"/>
          <a:ext cx="1516447" cy="1516447"/>
        </a:xfrm>
        <a:prstGeom prst="leftCircularArrow">
          <a:avLst>
            <a:gd name="adj1" fmla="val 2709"/>
            <a:gd name="adj2" fmla="val 329968"/>
            <a:gd name="adj3" fmla="val 2105479"/>
            <a:gd name="adj4" fmla="val 9024489"/>
            <a:gd name="adj5" fmla="val 316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466A63-182D-4F07-A144-19B7A8B3759A}">
      <dsp:nvSpPr>
        <dsp:cNvPr id="0" name=""/>
        <dsp:cNvSpPr/>
      </dsp:nvSpPr>
      <dsp:spPr>
        <a:xfrm>
          <a:off x="321173" y="3047894"/>
          <a:ext cx="1277051" cy="5078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t>APP</a:t>
          </a:r>
        </a:p>
      </dsp:txBody>
      <dsp:txXfrm>
        <a:off x="336047" y="3062768"/>
        <a:ext cx="1247303" cy="478093"/>
      </dsp:txXfrm>
    </dsp:sp>
    <dsp:sp modelId="{14553D7A-EC32-40A0-BDD2-005F7426FCE3}">
      <dsp:nvSpPr>
        <dsp:cNvPr id="0" name=""/>
        <dsp:cNvSpPr/>
      </dsp:nvSpPr>
      <dsp:spPr>
        <a:xfrm>
          <a:off x="1793878" y="2116852"/>
          <a:ext cx="1436682" cy="118496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None/>
          </a:pPr>
          <a:r>
            <a:rPr lang="es-MX" sz="1200" kern="1200" dirty="0"/>
            <a:t>Apoyo del ciudadano</a:t>
          </a:r>
        </a:p>
        <a:p>
          <a:pPr marL="228600" lvl="2" indent="-114300" algn="l" defTabSz="533400">
            <a:lnSpc>
              <a:spcPct val="90000"/>
            </a:lnSpc>
            <a:spcBef>
              <a:spcPct val="0"/>
            </a:spcBef>
            <a:spcAft>
              <a:spcPct val="15000"/>
            </a:spcAft>
            <a:buChar char="•"/>
          </a:pPr>
          <a:r>
            <a:rPr lang="es-MX" sz="1200" kern="1200" dirty="0"/>
            <a:t>Credencial</a:t>
          </a:r>
        </a:p>
        <a:p>
          <a:pPr marL="228600" lvl="2" indent="-114300" algn="l" defTabSz="533400">
            <a:lnSpc>
              <a:spcPct val="90000"/>
            </a:lnSpc>
            <a:spcBef>
              <a:spcPct val="0"/>
            </a:spcBef>
            <a:spcAft>
              <a:spcPct val="15000"/>
            </a:spcAft>
            <a:buChar char="•"/>
          </a:pPr>
          <a:r>
            <a:rPr lang="es-MX" sz="1200" kern="1200" dirty="0"/>
            <a:t>Fotografía</a:t>
          </a:r>
        </a:p>
        <a:p>
          <a:pPr marL="228600" lvl="2" indent="-114300" algn="l" defTabSz="533400">
            <a:lnSpc>
              <a:spcPct val="90000"/>
            </a:lnSpc>
            <a:spcBef>
              <a:spcPct val="0"/>
            </a:spcBef>
            <a:spcAft>
              <a:spcPct val="15000"/>
            </a:spcAft>
            <a:buChar char="•"/>
          </a:pPr>
          <a:r>
            <a:rPr lang="es-MX" sz="1200" kern="1200" dirty="0"/>
            <a:t>Firma</a:t>
          </a:r>
        </a:p>
      </dsp:txBody>
      <dsp:txXfrm>
        <a:off x="1821147" y="2398041"/>
        <a:ext cx="1382144" cy="876504"/>
      </dsp:txXfrm>
    </dsp:sp>
    <dsp:sp modelId="{D5F5767E-1A9A-4791-B1FB-C35A7A852626}">
      <dsp:nvSpPr>
        <dsp:cNvPr id="0" name=""/>
        <dsp:cNvSpPr/>
      </dsp:nvSpPr>
      <dsp:spPr>
        <a:xfrm>
          <a:off x="2602090" y="1410690"/>
          <a:ext cx="1700023" cy="1700023"/>
        </a:xfrm>
        <a:prstGeom prst="circularArrow">
          <a:avLst>
            <a:gd name="adj1" fmla="val 2417"/>
            <a:gd name="adj2" fmla="val 292344"/>
            <a:gd name="adj3" fmla="val 19532145"/>
            <a:gd name="adj4" fmla="val 12575511"/>
            <a:gd name="adj5" fmla="val 282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21E68C-A117-4E86-B4D3-9877160F1C0F}">
      <dsp:nvSpPr>
        <dsp:cNvPr id="0" name=""/>
        <dsp:cNvSpPr/>
      </dsp:nvSpPr>
      <dsp:spPr>
        <a:xfrm>
          <a:off x="2113141" y="1862931"/>
          <a:ext cx="1277051" cy="5078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t>APP</a:t>
          </a:r>
        </a:p>
      </dsp:txBody>
      <dsp:txXfrm>
        <a:off x="2128015" y="1877805"/>
        <a:ext cx="1247303" cy="478093"/>
      </dsp:txXfrm>
    </dsp:sp>
    <dsp:sp modelId="{4710F3AC-527E-4BD7-A810-9BE3E4AEE646}">
      <dsp:nvSpPr>
        <dsp:cNvPr id="0" name=""/>
        <dsp:cNvSpPr/>
      </dsp:nvSpPr>
      <dsp:spPr>
        <a:xfrm>
          <a:off x="3585846" y="2116852"/>
          <a:ext cx="1436682" cy="118496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None/>
          </a:pPr>
          <a:r>
            <a:rPr lang="es-MX" sz="1200" kern="1200" dirty="0"/>
            <a:t>Envío de datos</a:t>
          </a:r>
        </a:p>
      </dsp:txBody>
      <dsp:txXfrm>
        <a:off x="3613115" y="2144121"/>
        <a:ext cx="1382144" cy="876504"/>
      </dsp:txXfrm>
    </dsp:sp>
    <dsp:sp modelId="{68BE2F62-CEE3-47B3-B3B1-5B65A5A721FE}">
      <dsp:nvSpPr>
        <dsp:cNvPr id="0" name=""/>
        <dsp:cNvSpPr/>
      </dsp:nvSpPr>
      <dsp:spPr>
        <a:xfrm>
          <a:off x="4406030" y="2445067"/>
          <a:ext cx="1516447" cy="1516447"/>
        </a:xfrm>
        <a:prstGeom prst="leftCircularArrow">
          <a:avLst>
            <a:gd name="adj1" fmla="val 2709"/>
            <a:gd name="adj2" fmla="val 329968"/>
            <a:gd name="adj3" fmla="val 2105479"/>
            <a:gd name="adj4" fmla="val 9024489"/>
            <a:gd name="adj5" fmla="val 316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15AB40-9D21-4BCC-A033-33041D28647C}">
      <dsp:nvSpPr>
        <dsp:cNvPr id="0" name=""/>
        <dsp:cNvSpPr/>
      </dsp:nvSpPr>
      <dsp:spPr>
        <a:xfrm>
          <a:off x="3905109" y="3047894"/>
          <a:ext cx="1277051" cy="5078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t>APP</a:t>
          </a:r>
        </a:p>
      </dsp:txBody>
      <dsp:txXfrm>
        <a:off x="3919983" y="3062768"/>
        <a:ext cx="1247303" cy="478093"/>
      </dsp:txXfrm>
    </dsp:sp>
    <dsp:sp modelId="{675F403A-1996-4885-8075-A34BAD38D157}">
      <dsp:nvSpPr>
        <dsp:cNvPr id="0" name=""/>
        <dsp:cNvSpPr/>
      </dsp:nvSpPr>
      <dsp:spPr>
        <a:xfrm>
          <a:off x="5377813" y="2116852"/>
          <a:ext cx="1436682" cy="118496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None/>
          </a:pPr>
          <a:r>
            <a:rPr lang="es-MX" sz="1200" kern="1200" dirty="0"/>
            <a:t>Procesamiento de la información y presentación preliminar de resultados</a:t>
          </a:r>
        </a:p>
      </dsp:txBody>
      <dsp:txXfrm>
        <a:off x="5405082" y="2398041"/>
        <a:ext cx="1382144" cy="876504"/>
      </dsp:txXfrm>
    </dsp:sp>
    <dsp:sp modelId="{04E3D441-4148-444F-9B47-AC63CAA257F8}">
      <dsp:nvSpPr>
        <dsp:cNvPr id="0" name=""/>
        <dsp:cNvSpPr/>
      </dsp:nvSpPr>
      <dsp:spPr>
        <a:xfrm>
          <a:off x="6186026" y="1410690"/>
          <a:ext cx="1700023" cy="1700023"/>
        </a:xfrm>
        <a:prstGeom prst="circularArrow">
          <a:avLst>
            <a:gd name="adj1" fmla="val 2417"/>
            <a:gd name="adj2" fmla="val 292344"/>
            <a:gd name="adj3" fmla="val 19532145"/>
            <a:gd name="adj4" fmla="val 12575511"/>
            <a:gd name="adj5" fmla="val 282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B825E0-FA6A-494B-B69C-2F57EBA82776}">
      <dsp:nvSpPr>
        <dsp:cNvPr id="0" name=""/>
        <dsp:cNvSpPr/>
      </dsp:nvSpPr>
      <dsp:spPr>
        <a:xfrm>
          <a:off x="5697076" y="1862931"/>
          <a:ext cx="1277051" cy="5078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t>Portal Web</a:t>
          </a:r>
        </a:p>
      </dsp:txBody>
      <dsp:txXfrm>
        <a:off x="5711950" y="1877805"/>
        <a:ext cx="1247303" cy="478093"/>
      </dsp:txXfrm>
    </dsp:sp>
    <dsp:sp modelId="{C2ECF4BA-B86B-43FE-86E1-E4768EF815A8}">
      <dsp:nvSpPr>
        <dsp:cNvPr id="0" name=""/>
        <dsp:cNvSpPr/>
      </dsp:nvSpPr>
      <dsp:spPr>
        <a:xfrm>
          <a:off x="7169781" y="2116852"/>
          <a:ext cx="1436682" cy="118496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None/>
          </a:pPr>
          <a:r>
            <a:rPr lang="es-MX" sz="1200" kern="1200" dirty="0"/>
            <a:t>Revisión y validación de los registros.</a:t>
          </a:r>
        </a:p>
      </dsp:txBody>
      <dsp:txXfrm>
        <a:off x="7197050" y="2144121"/>
        <a:ext cx="1382144" cy="876504"/>
      </dsp:txXfrm>
    </dsp:sp>
    <dsp:sp modelId="{EA5DD75D-4B34-4A20-83A9-19D47FED8481}">
      <dsp:nvSpPr>
        <dsp:cNvPr id="0" name=""/>
        <dsp:cNvSpPr/>
      </dsp:nvSpPr>
      <dsp:spPr>
        <a:xfrm>
          <a:off x="7489044" y="3047894"/>
          <a:ext cx="1277051" cy="5078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t>Mesa de Control</a:t>
          </a:r>
        </a:p>
      </dsp:txBody>
      <dsp:txXfrm>
        <a:off x="7503918" y="3062768"/>
        <a:ext cx="1247303" cy="47809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79920446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3821181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1687982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0960877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7E0CF6C-748E-4B7A-BC8B-3011EF78ED13}" type="datetime1">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7539427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7E0CF6C-748E-4B7A-BC8B-3011EF78ED13}" type="datetime1">
              <a:rPr lang="en-US" smtClean="0"/>
              <a:pPr/>
              <a:t>2/11/2022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570179461"/>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7E0CF6C-748E-4B7A-BC8B-3011EF78ED13}" type="datetime1">
              <a:rPr lang="en-US" smtClean="0"/>
              <a:pPr/>
              <a:t>2/11/2022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425130357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7E0CF6C-748E-4B7A-BC8B-3011EF78ED13}" type="datetime1">
              <a:rPr lang="en-US" smtClean="0"/>
              <a:pPr/>
              <a:t>2/11/2022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68166892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7E0CF6C-748E-4B7A-BC8B-3011EF78ED13}" type="datetime1">
              <a:rPr lang="en-US" smtClean="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67083753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57E0CF6C-748E-4B7A-BC8B-3011EF78ED13}" type="datetime1">
              <a:rPr lang="en-US" smtClean="0"/>
              <a:pPr/>
              <a:t>2/11/2022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902385842"/>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57E0CF6C-748E-4B7A-BC8B-3011EF78ED13}" type="datetime1">
              <a:rPr lang="en-US" smtClean="0"/>
              <a:pPr/>
              <a:t>2/11/2022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30050527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7E0CF6C-748E-4B7A-BC8B-3011EF78ED13}" type="datetime1">
              <a:rPr lang="en-US" smtClean="0"/>
              <a:pPr/>
              <a:t>2/11/2022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48493812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8.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8.wdp"/><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5.wdp"/><Relationship Id="rId18" Type="http://schemas.openxmlformats.org/officeDocument/2006/relationships/image" Target="../media/image34.png"/><Relationship Id="rId3" Type="http://schemas.microsoft.com/office/2007/relationships/hdphoto" Target="../media/hdphoto10.wdp"/><Relationship Id="rId21" Type="http://schemas.microsoft.com/office/2007/relationships/hdphoto" Target="../media/hdphoto19.wdp"/><Relationship Id="rId7" Type="http://schemas.microsoft.com/office/2007/relationships/hdphoto" Target="../media/hdphoto12.wdp"/><Relationship Id="rId12" Type="http://schemas.openxmlformats.org/officeDocument/2006/relationships/image" Target="../media/image31.png"/><Relationship Id="rId17" Type="http://schemas.microsoft.com/office/2007/relationships/hdphoto" Target="../media/hdphoto17.wdp"/><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8.png"/><Relationship Id="rId11" Type="http://schemas.microsoft.com/office/2007/relationships/hdphoto" Target="../media/hdphoto14.wdp"/><Relationship Id="rId5" Type="http://schemas.microsoft.com/office/2007/relationships/hdphoto" Target="../media/hdphoto11.wdp"/><Relationship Id="rId15" Type="http://schemas.microsoft.com/office/2007/relationships/hdphoto" Target="../media/hdphoto16.wdp"/><Relationship Id="rId23" Type="http://schemas.microsoft.com/office/2007/relationships/hdphoto" Target="../media/hdphoto20.wdp"/><Relationship Id="rId10" Type="http://schemas.openxmlformats.org/officeDocument/2006/relationships/image" Target="../media/image30.png"/><Relationship Id="rId19" Type="http://schemas.microsoft.com/office/2007/relationships/hdphoto" Target="../media/hdphoto18.wdp"/><Relationship Id="rId4" Type="http://schemas.openxmlformats.org/officeDocument/2006/relationships/image" Target="../media/image27.png"/><Relationship Id="rId9" Type="http://schemas.microsoft.com/office/2007/relationships/hdphoto" Target="../media/hdphoto13.wdp"/><Relationship Id="rId14" Type="http://schemas.openxmlformats.org/officeDocument/2006/relationships/image" Target="../media/image32.png"/><Relationship Id="rId2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3.wdp"/><Relationship Id="rId18" Type="http://schemas.openxmlformats.org/officeDocument/2006/relationships/image" Target="../media/image48.png"/><Relationship Id="rId3" Type="http://schemas.microsoft.com/office/2007/relationships/hdphoto" Target="../media/hdphoto18.wdp"/><Relationship Id="rId21" Type="http://schemas.microsoft.com/office/2007/relationships/hdphoto" Target="../media/hdphoto3.wdp"/><Relationship Id="rId7" Type="http://schemas.microsoft.com/office/2007/relationships/hdphoto" Target="../media/hdphoto20.wdp"/><Relationship Id="rId12" Type="http://schemas.openxmlformats.org/officeDocument/2006/relationships/image" Target="../media/image45.png"/><Relationship Id="rId17" Type="http://schemas.microsoft.com/office/2007/relationships/hdphoto" Target="../media/hdphoto25.wdp"/><Relationship Id="rId2" Type="http://schemas.openxmlformats.org/officeDocument/2006/relationships/image" Target="../media/image34.png"/><Relationship Id="rId16" Type="http://schemas.openxmlformats.org/officeDocument/2006/relationships/image" Target="../media/image47.png"/><Relationship Id="rId20"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6.png"/><Relationship Id="rId11" Type="http://schemas.microsoft.com/office/2007/relationships/hdphoto" Target="../media/hdphoto22.wdp"/><Relationship Id="rId5" Type="http://schemas.microsoft.com/office/2007/relationships/hdphoto" Target="../media/hdphoto19.wdp"/><Relationship Id="rId15" Type="http://schemas.microsoft.com/office/2007/relationships/hdphoto" Target="../media/hdphoto24.wdp"/><Relationship Id="rId10" Type="http://schemas.openxmlformats.org/officeDocument/2006/relationships/image" Target="../media/image44.png"/><Relationship Id="rId19" Type="http://schemas.microsoft.com/office/2007/relationships/hdphoto" Target="../media/hdphoto26.wdp"/><Relationship Id="rId4" Type="http://schemas.openxmlformats.org/officeDocument/2006/relationships/image" Target="../media/image35.png"/><Relationship Id="rId9" Type="http://schemas.microsoft.com/office/2007/relationships/hdphoto" Target="../media/hdphoto21.wdp"/><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3.wdp"/><Relationship Id="rId3" Type="http://schemas.microsoft.com/office/2007/relationships/hdphoto" Target="../media/hdphoto21.wdp"/><Relationship Id="rId7" Type="http://schemas.microsoft.com/office/2007/relationships/hdphoto" Target="../media/hdphoto27.wdp"/><Relationship Id="rId12"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9.png"/><Relationship Id="rId11" Type="http://schemas.microsoft.com/office/2007/relationships/hdphoto" Target="../media/hdphoto29.wdp"/><Relationship Id="rId5" Type="http://schemas.microsoft.com/office/2007/relationships/hdphoto" Target="../media/hdphoto26.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28.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4.xml"/><Relationship Id="rId6" Type="http://schemas.microsoft.com/office/2007/relationships/hdphoto" Target="../media/hdphoto30.wdp"/><Relationship Id="rId5" Type="http://schemas.openxmlformats.org/officeDocument/2006/relationships/image" Target="../media/image53.pn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8.png"/><Relationship Id="rId1" Type="http://schemas.openxmlformats.org/officeDocument/2006/relationships/slideLayout" Target="../slideLayouts/slideLayout4.xml"/><Relationship Id="rId5" Type="http://schemas.microsoft.com/office/2007/relationships/hdphoto" Target="../media/hdphoto32.wdp"/><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33.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C7E6A-64ED-464F-97AB-462E83956824}"/>
              </a:ext>
            </a:extLst>
          </p:cNvPr>
          <p:cNvSpPr>
            <a:spLocks noGrp="1"/>
          </p:cNvSpPr>
          <p:nvPr>
            <p:ph type="ctrTitle"/>
          </p:nvPr>
        </p:nvSpPr>
        <p:spPr>
          <a:xfrm>
            <a:off x="0" y="3039062"/>
            <a:ext cx="9027042" cy="1084676"/>
          </a:xfrm>
        </p:spPr>
        <p:txBody>
          <a:bodyPr anchor="b">
            <a:noAutofit/>
          </a:bodyPr>
          <a:lstStyle/>
          <a:p>
            <a:pPr algn="l"/>
            <a:r>
              <a:rPr lang="es-MX" sz="5400" b="1" dirty="0">
                <a:solidFill>
                  <a:schemeClr val="tx2"/>
                </a:solidFill>
              </a:rPr>
              <a:t>CAPTACIÓN DE AFILIACIONES</a:t>
            </a:r>
            <a:endParaRPr lang="es-MX" sz="6000" b="1" dirty="0">
              <a:solidFill>
                <a:schemeClr val="tx2"/>
              </a:solidFill>
            </a:endParaRPr>
          </a:p>
        </p:txBody>
      </p:sp>
      <p:sp>
        <p:nvSpPr>
          <p:cNvPr id="4" name="AutoShape 2" descr="57 organizaciones continúan en el proceso de constitución de nuevos  Partidos Políticos Nacionales – Rosy Ramales">
            <a:extLst>
              <a:ext uri="{FF2B5EF4-FFF2-40B4-BE49-F238E27FC236}">
                <a16:creationId xmlns:a16="http://schemas.microsoft.com/office/drawing/2014/main" id="{BB741D83-C070-42E4-A918-2AAEFA2540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4" descr="57 organizaciones continúan en el proceso de constitución de nuevos  Partidos Políticos Nacionales – Rosy Ramales">
            <a:extLst>
              <a:ext uri="{FF2B5EF4-FFF2-40B4-BE49-F238E27FC236}">
                <a16:creationId xmlns:a16="http://schemas.microsoft.com/office/drawing/2014/main" id="{12F64C3C-D229-4019-B242-0707C8EFE44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a:extLst>
              <a:ext uri="{FF2B5EF4-FFF2-40B4-BE49-F238E27FC236}">
                <a16:creationId xmlns:a16="http://schemas.microsoft.com/office/drawing/2014/main" id="{C5F52BDE-CF04-4CA7-A9FD-77DCC63E7E58}"/>
              </a:ext>
            </a:extLst>
          </p:cNvPr>
          <p:cNvPicPr>
            <a:picLocks noChangeAspect="1"/>
          </p:cNvPicPr>
          <p:nvPr/>
        </p:nvPicPr>
        <p:blipFill>
          <a:blip r:embed="rId2"/>
          <a:stretch>
            <a:fillRect/>
          </a:stretch>
        </p:blipFill>
        <p:spPr>
          <a:xfrm>
            <a:off x="9565758" y="2714625"/>
            <a:ext cx="2343150" cy="1428750"/>
          </a:xfrm>
          <a:prstGeom prst="rect">
            <a:avLst/>
          </a:prstGeom>
        </p:spPr>
      </p:pic>
    </p:spTree>
    <p:extLst>
      <p:ext uri="{BB962C8B-B14F-4D97-AF65-F5344CB8AC3E}">
        <p14:creationId xmlns:p14="http://schemas.microsoft.com/office/powerpoint/2010/main" val="419177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11245516"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idx="1"/>
          </p:nvPr>
        </p:nvSpPr>
        <p:spPr>
          <a:xfrm>
            <a:off x="914400" y="575340"/>
            <a:ext cx="10173812" cy="5825460"/>
          </a:xfrm>
        </p:spPr>
        <p:txBody>
          <a:bodyPr anchor="t"/>
          <a:lstStyle/>
          <a:p>
            <a:pPr marL="0" indent="0" algn="just">
              <a:buNone/>
            </a:pPr>
            <a:r>
              <a:rPr lang="es-MX" sz="2200" dirty="0">
                <a:solidFill>
                  <a:srgbClr val="A38D51"/>
                </a:solidFill>
              </a:rPr>
              <a:t>Registro de Auxiliares</a:t>
            </a:r>
            <a:r>
              <a:rPr lang="es-MX" dirty="0"/>
              <a:t>.</a:t>
            </a:r>
          </a:p>
          <a:p>
            <a:pPr marL="0" indent="0" algn="just">
              <a:buNone/>
            </a:pPr>
            <a:r>
              <a:rPr lang="es-MX" dirty="0"/>
              <a:t>Una vez autorizados por el IEE, se notificará de la procedencia y el responsable de la Organización podrá capturar a los auxiliares en el portal web.</a:t>
            </a:r>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pic>
        <p:nvPicPr>
          <p:cNvPr id="3" name="Imagen 2">
            <a:extLst>
              <a:ext uri="{FF2B5EF4-FFF2-40B4-BE49-F238E27FC236}">
                <a16:creationId xmlns:a16="http://schemas.microsoft.com/office/drawing/2014/main" id="{EA12733A-6917-4A2A-89FD-640EB402764E}"/>
              </a:ext>
            </a:extLst>
          </p:cNvPr>
          <p:cNvPicPr>
            <a:picLocks noChangeAspect="1"/>
          </p:cNvPicPr>
          <p:nvPr/>
        </p:nvPicPr>
        <p:blipFill rotWithShape="1">
          <a:blip r:embed="rId2"/>
          <a:srcRect l="62441" t="27152" r="7941" b="33762"/>
          <a:stretch/>
        </p:blipFill>
        <p:spPr>
          <a:xfrm>
            <a:off x="891680" y="1733109"/>
            <a:ext cx="10168906" cy="4720856"/>
          </a:xfrm>
          <a:prstGeom prst="rect">
            <a:avLst/>
          </a:prstGeom>
        </p:spPr>
      </p:pic>
      <p:sp>
        <p:nvSpPr>
          <p:cNvPr id="27" name="CuadroTexto 26">
            <a:extLst>
              <a:ext uri="{FF2B5EF4-FFF2-40B4-BE49-F238E27FC236}">
                <a16:creationId xmlns:a16="http://schemas.microsoft.com/office/drawing/2014/main" id="{750F145F-9862-49C6-9229-786D753DEFC9}"/>
              </a:ext>
            </a:extLst>
          </p:cNvPr>
          <p:cNvSpPr txBox="1"/>
          <p:nvPr/>
        </p:nvSpPr>
        <p:spPr>
          <a:xfrm>
            <a:off x="4582633" y="5508450"/>
            <a:ext cx="3026736" cy="430887"/>
          </a:xfrm>
          <a:prstGeom prst="rect">
            <a:avLst/>
          </a:prstGeom>
          <a:noFill/>
        </p:spPr>
        <p:txBody>
          <a:bodyPr wrap="square" rtlCol="0">
            <a:spAutoFit/>
          </a:bodyPr>
          <a:lstStyle/>
          <a:p>
            <a:r>
              <a:rPr lang="es-MX" sz="1100" dirty="0"/>
              <a:t>Se muestran los datos del proceso y se permite la descarga en formato .xls de los mismos</a:t>
            </a:r>
          </a:p>
        </p:txBody>
      </p:sp>
      <p:sp>
        <p:nvSpPr>
          <p:cNvPr id="4" name="Cerrar llave 3">
            <a:extLst>
              <a:ext uri="{FF2B5EF4-FFF2-40B4-BE49-F238E27FC236}">
                <a16:creationId xmlns:a16="http://schemas.microsoft.com/office/drawing/2014/main" id="{2DCA1A65-CFD0-4948-A600-48E05BB5D7C7}"/>
              </a:ext>
            </a:extLst>
          </p:cNvPr>
          <p:cNvSpPr/>
          <p:nvPr/>
        </p:nvSpPr>
        <p:spPr>
          <a:xfrm>
            <a:off x="4316819" y="3429000"/>
            <a:ext cx="265814" cy="2610293"/>
          </a:xfrm>
          <a:prstGeom prst="rightBrace">
            <a:avLst>
              <a:gd name="adj1" fmla="val 8333"/>
              <a:gd name="adj2" fmla="val 846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9" name="CuadroTexto 28">
            <a:extLst>
              <a:ext uri="{FF2B5EF4-FFF2-40B4-BE49-F238E27FC236}">
                <a16:creationId xmlns:a16="http://schemas.microsoft.com/office/drawing/2014/main" id="{2CA5A427-EF99-42FF-B2D9-5C0DFF5E6D50}"/>
              </a:ext>
            </a:extLst>
          </p:cNvPr>
          <p:cNvSpPr txBox="1"/>
          <p:nvPr/>
        </p:nvSpPr>
        <p:spPr>
          <a:xfrm>
            <a:off x="6096000" y="3488070"/>
            <a:ext cx="4206948" cy="738664"/>
          </a:xfrm>
          <a:prstGeom prst="rect">
            <a:avLst/>
          </a:prstGeom>
          <a:noFill/>
        </p:spPr>
        <p:txBody>
          <a:bodyPr wrap="square" rtlCol="0">
            <a:spAutoFit/>
          </a:bodyPr>
          <a:lstStyle/>
          <a:p>
            <a:pPr algn="just"/>
            <a:r>
              <a:rPr lang="es-MX" sz="1400" dirty="0"/>
              <a:t>En el menú de Auxiliares / Gestores, se accede al apartado de registro, que permitirá cargar auxiliares de manera individual o en grupo.</a:t>
            </a:r>
          </a:p>
        </p:txBody>
      </p:sp>
      <p:cxnSp>
        <p:nvCxnSpPr>
          <p:cNvPr id="8" name="Conector: angular 7">
            <a:extLst>
              <a:ext uri="{FF2B5EF4-FFF2-40B4-BE49-F238E27FC236}">
                <a16:creationId xmlns:a16="http://schemas.microsoft.com/office/drawing/2014/main" id="{54C6DDD0-83D4-4667-858B-971ACBCB5E5B}"/>
              </a:ext>
            </a:extLst>
          </p:cNvPr>
          <p:cNvCxnSpPr>
            <a:cxnSpLocks/>
            <a:endCxn id="29" idx="1"/>
          </p:cNvCxnSpPr>
          <p:nvPr/>
        </p:nvCxnSpPr>
        <p:spPr>
          <a:xfrm>
            <a:off x="4629854" y="2434856"/>
            <a:ext cx="1466146" cy="1422546"/>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D973A514-4009-4390-88EB-739CCFF75EEC}"/>
              </a:ext>
            </a:extLst>
          </p:cNvPr>
          <p:cNvSpPr txBox="1"/>
          <p:nvPr/>
        </p:nvSpPr>
        <p:spPr>
          <a:xfrm>
            <a:off x="6096000" y="4264571"/>
            <a:ext cx="4206948" cy="738664"/>
          </a:xfrm>
          <a:prstGeom prst="rect">
            <a:avLst/>
          </a:prstGeom>
          <a:noFill/>
        </p:spPr>
        <p:txBody>
          <a:bodyPr wrap="square" rtlCol="0">
            <a:spAutoFit/>
          </a:bodyPr>
          <a:lstStyle/>
          <a:p>
            <a:pPr algn="just"/>
            <a:r>
              <a:rPr lang="es-MX" sz="1400" dirty="0"/>
              <a:t>En el apartado de Consulta se podrán observar los datos de los auxiliares activos y se podrán dar de baja si así se requiere.</a:t>
            </a:r>
          </a:p>
        </p:txBody>
      </p:sp>
      <p:pic>
        <p:nvPicPr>
          <p:cNvPr id="10" name="Imagen 9">
            <a:extLst>
              <a:ext uri="{FF2B5EF4-FFF2-40B4-BE49-F238E27FC236}">
                <a16:creationId xmlns:a16="http://schemas.microsoft.com/office/drawing/2014/main" id="{1CB12346-10E7-4D3B-9817-B54E19D9F6D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flipH="1">
            <a:off x="4147261" y="2250834"/>
            <a:ext cx="360382" cy="287079"/>
          </a:xfrm>
          <a:prstGeom prst="rect">
            <a:avLst/>
          </a:prstGeom>
        </p:spPr>
      </p:pic>
    </p:spTree>
    <p:extLst>
      <p:ext uri="{BB962C8B-B14F-4D97-AF65-F5344CB8AC3E}">
        <p14:creationId xmlns:p14="http://schemas.microsoft.com/office/powerpoint/2010/main" val="2764810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4315D816-3A11-40A9-8EEE-3501AFEB509D}"/>
              </a:ext>
            </a:extLst>
          </p:cNvPr>
          <p:cNvPicPr>
            <a:picLocks noChangeAspect="1"/>
          </p:cNvPicPr>
          <p:nvPr/>
        </p:nvPicPr>
        <p:blipFill rotWithShape="1">
          <a:blip r:embed="rId2"/>
          <a:srcRect l="63140" t="27439" r="9053" b="29451"/>
          <a:stretch/>
        </p:blipFill>
        <p:spPr>
          <a:xfrm>
            <a:off x="637953" y="1069163"/>
            <a:ext cx="5458047" cy="4837814"/>
          </a:xfrm>
          <a:prstGeom prst="rect">
            <a:avLst/>
          </a:prstGeom>
        </p:spPr>
      </p:pic>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5371781" cy="5120640"/>
          </a:xfrm>
        </p:spPr>
        <p:txBody>
          <a:bodyPr anchor="t"/>
          <a:lstStyle/>
          <a:p>
            <a:pPr marL="0" indent="0" algn="just">
              <a:buNone/>
            </a:pPr>
            <a:r>
              <a:rPr lang="es-MX" sz="2200" dirty="0">
                <a:solidFill>
                  <a:srgbClr val="A38D51"/>
                </a:solidFill>
              </a:rPr>
              <a:t>Registro de Auxiliares (carga individual)</a:t>
            </a:r>
            <a:r>
              <a:rPr lang="es-MX" dirty="0"/>
              <a:t>.</a:t>
            </a:r>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391609" y="868680"/>
            <a:ext cx="4901231" cy="5120640"/>
          </a:xfrm>
        </p:spPr>
        <p:txBody>
          <a:bodyPr/>
          <a:lstStyle/>
          <a:p>
            <a:r>
              <a:rPr lang="es-MX" dirty="0"/>
              <a:t>Se elige el folio del proceso</a:t>
            </a:r>
          </a:p>
          <a:p>
            <a:r>
              <a:rPr lang="es-MX" dirty="0"/>
              <a:t>Se llenan los datos del auxiliar</a:t>
            </a:r>
          </a:p>
          <a:p>
            <a:pPr lvl="1"/>
            <a:r>
              <a:rPr lang="es-MX" dirty="0"/>
              <a:t>Tipo de cuenta (Google / FB / Twitter)</a:t>
            </a:r>
          </a:p>
          <a:p>
            <a:pPr lvl="1"/>
            <a:r>
              <a:rPr lang="es-MX" dirty="0"/>
              <a:t>Correo electrónico</a:t>
            </a:r>
          </a:p>
          <a:p>
            <a:pPr lvl="1"/>
            <a:r>
              <a:rPr lang="es-MX" dirty="0"/>
              <a:t>Datos personales (Nombre, fecha de nacimiento, CURP, Clave de Elector)</a:t>
            </a:r>
          </a:p>
          <a:p>
            <a:pPr lvl="1"/>
            <a:r>
              <a:rPr lang="es-MX" dirty="0"/>
              <a:t>Zona de referencia (Para control interno)</a:t>
            </a:r>
          </a:p>
          <a:p>
            <a:r>
              <a:rPr lang="es-MX" dirty="0"/>
              <a:t>Se da clic en el botón de guardar</a:t>
            </a:r>
          </a:p>
          <a:p>
            <a:r>
              <a:rPr lang="es-MX" dirty="0"/>
              <a:t>En caso de error u omisión, el sistema desplegará una alerta para identificar qué debe corregirse.</a:t>
            </a:r>
          </a:p>
        </p:txBody>
      </p:sp>
    </p:spTree>
    <p:extLst>
      <p:ext uri="{BB962C8B-B14F-4D97-AF65-F5344CB8AC3E}">
        <p14:creationId xmlns:p14="http://schemas.microsoft.com/office/powerpoint/2010/main" val="3758435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5371781" cy="5120640"/>
          </a:xfrm>
        </p:spPr>
        <p:txBody>
          <a:bodyPr anchor="t"/>
          <a:lstStyle/>
          <a:p>
            <a:pPr marL="0" indent="0" algn="just">
              <a:buNone/>
            </a:pPr>
            <a:r>
              <a:rPr lang="es-MX" sz="2200" dirty="0">
                <a:solidFill>
                  <a:srgbClr val="A38D51"/>
                </a:solidFill>
              </a:rPr>
              <a:t>Registro de Auxiliares (carga masiva)</a:t>
            </a:r>
            <a:r>
              <a:rPr lang="es-MX" dirty="0"/>
              <a:t>.</a:t>
            </a:r>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1008831"/>
            <a:ext cx="4901231" cy="5120640"/>
          </a:xfrm>
        </p:spPr>
        <p:txBody>
          <a:bodyPr/>
          <a:lstStyle/>
          <a:p>
            <a:r>
              <a:rPr lang="es-MX" dirty="0"/>
              <a:t>Se elige el folio del proceso.</a:t>
            </a:r>
          </a:p>
          <a:p>
            <a:r>
              <a:rPr lang="es-MX" dirty="0"/>
              <a:t>Se descarga el archivo muestra (.xls) para llenarse con los datos de los auxiliares y guardarse localmente en el equipo.</a:t>
            </a:r>
          </a:p>
          <a:p>
            <a:r>
              <a:rPr lang="es-MX" dirty="0"/>
              <a:t>Se da clic en “Elegir Archivo” para elegir la ubicación donde se guardó el archivo para abrirlo.</a:t>
            </a:r>
          </a:p>
          <a:p>
            <a:r>
              <a:rPr lang="es-MX" dirty="0"/>
              <a:t>El sistema dará lectura al archivo y mostrará las líneas leídas correctamente y las leídas incorrectamente. En caso de errores, se permite descargar un archivo de registros con inconsistencia.</a:t>
            </a:r>
          </a:p>
          <a:p>
            <a:r>
              <a:rPr lang="es-MX" dirty="0"/>
              <a:t>Se da clic en el botón de guardar.</a:t>
            </a:r>
          </a:p>
        </p:txBody>
      </p:sp>
      <p:pic>
        <p:nvPicPr>
          <p:cNvPr id="7" name="Imagen 6">
            <a:extLst>
              <a:ext uri="{FF2B5EF4-FFF2-40B4-BE49-F238E27FC236}">
                <a16:creationId xmlns:a16="http://schemas.microsoft.com/office/drawing/2014/main" id="{9036BF0F-B9C0-4DB4-929F-334AD73346B1}"/>
              </a:ext>
            </a:extLst>
          </p:cNvPr>
          <p:cNvPicPr>
            <a:picLocks noChangeAspect="1"/>
          </p:cNvPicPr>
          <p:nvPr/>
        </p:nvPicPr>
        <p:blipFill rotWithShape="1">
          <a:blip r:embed="rId2"/>
          <a:srcRect l="63004" t="27097" r="9053" b="35486"/>
          <a:stretch/>
        </p:blipFill>
        <p:spPr>
          <a:xfrm>
            <a:off x="6027218" y="1104251"/>
            <a:ext cx="5622758" cy="4944139"/>
          </a:xfrm>
          <a:prstGeom prst="rect">
            <a:avLst/>
          </a:prstGeom>
        </p:spPr>
      </p:pic>
    </p:spTree>
    <p:extLst>
      <p:ext uri="{BB962C8B-B14F-4D97-AF65-F5344CB8AC3E}">
        <p14:creationId xmlns:p14="http://schemas.microsoft.com/office/powerpoint/2010/main" val="84399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5371781" cy="5120640"/>
          </a:xfrm>
        </p:spPr>
        <p:txBody>
          <a:bodyPr anchor="t"/>
          <a:lstStyle/>
          <a:p>
            <a:pPr marL="0" indent="0" algn="just">
              <a:buNone/>
            </a:pPr>
            <a:r>
              <a:rPr lang="es-MX" sz="2200" dirty="0">
                <a:solidFill>
                  <a:srgbClr val="A38D51"/>
                </a:solidFill>
              </a:rPr>
              <a:t>Registro de Auxiliares (carga masiva)</a:t>
            </a:r>
            <a:r>
              <a:rPr lang="es-MX" dirty="0"/>
              <a:t>.</a:t>
            </a:r>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pic>
        <p:nvPicPr>
          <p:cNvPr id="9" name="Imagen 8">
            <a:extLst>
              <a:ext uri="{FF2B5EF4-FFF2-40B4-BE49-F238E27FC236}">
                <a16:creationId xmlns:a16="http://schemas.microsoft.com/office/drawing/2014/main" id="{F939B910-6514-46A1-932F-F9755EF64340}"/>
              </a:ext>
            </a:extLst>
          </p:cNvPr>
          <p:cNvPicPr>
            <a:picLocks noChangeAspect="1"/>
          </p:cNvPicPr>
          <p:nvPr/>
        </p:nvPicPr>
        <p:blipFill rotWithShape="1">
          <a:blip r:embed="rId2"/>
          <a:srcRect l="61309" t="16220" r="7732" b="34624"/>
          <a:stretch/>
        </p:blipFill>
        <p:spPr>
          <a:xfrm>
            <a:off x="655437" y="831163"/>
            <a:ext cx="10946214" cy="5273749"/>
          </a:xfrm>
          <a:prstGeom prst="rect">
            <a:avLst/>
          </a:prstGeom>
        </p:spPr>
      </p:pic>
    </p:spTree>
    <p:extLst>
      <p:ext uri="{BB962C8B-B14F-4D97-AF65-F5344CB8AC3E}">
        <p14:creationId xmlns:p14="http://schemas.microsoft.com/office/powerpoint/2010/main" val="2414815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5371781" cy="5120640"/>
          </a:xfrm>
        </p:spPr>
        <p:txBody>
          <a:bodyPr anchor="t"/>
          <a:lstStyle/>
          <a:p>
            <a:pPr marL="0" indent="0" algn="just">
              <a:buNone/>
            </a:pPr>
            <a:r>
              <a:rPr lang="es-MX" sz="2200" dirty="0">
                <a:solidFill>
                  <a:srgbClr val="A38D51"/>
                </a:solidFill>
              </a:rPr>
              <a:t>Consulta o Baja de Auxiliares</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391609" y="893135"/>
            <a:ext cx="4901231" cy="5497032"/>
          </a:xfrm>
        </p:spPr>
        <p:txBody>
          <a:bodyPr/>
          <a:lstStyle/>
          <a:p>
            <a:r>
              <a:rPr lang="es-MX" dirty="0"/>
              <a:t>Se ingresa al apartado de Consulta del Menú: Auxiliares / Gestores</a:t>
            </a:r>
          </a:p>
          <a:p>
            <a:r>
              <a:rPr lang="es-MX" dirty="0"/>
              <a:t>El Sistema desplegará los datos de los auxiliares activos</a:t>
            </a:r>
          </a:p>
          <a:p>
            <a:r>
              <a:rPr lang="es-MX" dirty="0"/>
              <a:t>Al final de cada línea se encontrará un ícono que permite la baja de dicho auxiliar.</a:t>
            </a:r>
          </a:p>
          <a:p>
            <a:r>
              <a:rPr lang="es-MX" dirty="0"/>
              <a:t>Para dar de baja el auxiliar se solicitará dar un motivo, y se da clic en el botón “Deshabilitar”.</a:t>
            </a:r>
          </a:p>
          <a:p>
            <a:endParaRPr lang="es-MX" dirty="0"/>
          </a:p>
          <a:p>
            <a:pPr marL="0" indent="0">
              <a:buNone/>
            </a:pPr>
            <a:r>
              <a:rPr lang="es-MX" dirty="0"/>
              <a:t>En caso de que no se entregue el FURA y no sea autorizado por el IEE; se dará prevención para presentar la documentación. De no entregarse se dará de baja al auxiliar.</a:t>
            </a:r>
          </a:p>
        </p:txBody>
      </p:sp>
      <p:pic>
        <p:nvPicPr>
          <p:cNvPr id="3" name="Imagen 2">
            <a:extLst>
              <a:ext uri="{FF2B5EF4-FFF2-40B4-BE49-F238E27FC236}">
                <a16:creationId xmlns:a16="http://schemas.microsoft.com/office/drawing/2014/main" id="{0EAF354B-D805-4082-A23E-D0F343997402}"/>
              </a:ext>
            </a:extLst>
          </p:cNvPr>
          <p:cNvPicPr>
            <a:picLocks noChangeAspect="1"/>
          </p:cNvPicPr>
          <p:nvPr/>
        </p:nvPicPr>
        <p:blipFill rotWithShape="1">
          <a:blip r:embed="rId2"/>
          <a:srcRect l="62965" t="27439" r="9390" b="31175"/>
          <a:stretch/>
        </p:blipFill>
        <p:spPr>
          <a:xfrm>
            <a:off x="655437" y="1104250"/>
            <a:ext cx="5117676" cy="4944139"/>
          </a:xfrm>
          <a:prstGeom prst="rect">
            <a:avLst/>
          </a:prstGeom>
        </p:spPr>
      </p:pic>
      <p:cxnSp>
        <p:nvCxnSpPr>
          <p:cNvPr id="8" name="Conector recto 7">
            <a:extLst>
              <a:ext uri="{FF2B5EF4-FFF2-40B4-BE49-F238E27FC236}">
                <a16:creationId xmlns:a16="http://schemas.microsoft.com/office/drawing/2014/main" id="{DC664786-CCAB-4E90-83E5-4FF37538BCF2}"/>
              </a:ext>
            </a:extLst>
          </p:cNvPr>
          <p:cNvCxnSpPr>
            <a:cxnSpLocks/>
          </p:cNvCxnSpPr>
          <p:nvPr/>
        </p:nvCxnSpPr>
        <p:spPr>
          <a:xfrm>
            <a:off x="6315740" y="4490767"/>
            <a:ext cx="5224079"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60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5371781" cy="5120640"/>
          </a:xfrm>
        </p:spPr>
        <p:txBody>
          <a:bodyPr anchor="t"/>
          <a:lstStyle/>
          <a:p>
            <a:pPr marL="0" indent="0" algn="just">
              <a:buNone/>
            </a:pPr>
            <a:r>
              <a:rPr lang="es-MX" sz="2200" dirty="0">
                <a:solidFill>
                  <a:srgbClr val="A38D51"/>
                </a:solidFill>
              </a:rPr>
              <a:t>Reportes de avance</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391609" y="1104250"/>
            <a:ext cx="5144954" cy="5120640"/>
          </a:xfrm>
        </p:spPr>
        <p:txBody>
          <a:bodyPr/>
          <a:lstStyle/>
          <a:p>
            <a:pPr algn="just"/>
            <a:r>
              <a:rPr lang="es-MX" dirty="0"/>
              <a:t>Se da información de cómo va avanzando la captura de registros. </a:t>
            </a:r>
          </a:p>
          <a:p>
            <a:pPr algn="just"/>
            <a:r>
              <a:rPr lang="es-MX" dirty="0"/>
              <a:t>Se da un reporte general de avance en tablas del número de registros enviados al INE, que a su vez de dividen en:</a:t>
            </a:r>
          </a:p>
          <a:p>
            <a:pPr lvl="1" algn="just"/>
            <a:r>
              <a:rPr lang="es-MX" dirty="0"/>
              <a:t>Registros en lista nominal</a:t>
            </a:r>
          </a:p>
          <a:p>
            <a:pPr lvl="1" algn="just"/>
            <a:r>
              <a:rPr lang="es-MX" dirty="0"/>
              <a:t>Registros duplicados con el mismo solicitante</a:t>
            </a:r>
          </a:p>
          <a:p>
            <a:pPr lvl="1" algn="just"/>
            <a:r>
              <a:rPr lang="es-MX" dirty="0"/>
              <a:t>Registros duplicados con otro solicitante</a:t>
            </a:r>
          </a:p>
          <a:p>
            <a:pPr lvl="1" algn="just"/>
            <a:r>
              <a:rPr lang="es-MX" dirty="0"/>
              <a:t>Registros con otra situación registral</a:t>
            </a:r>
          </a:p>
          <a:p>
            <a:pPr lvl="1" algn="just"/>
            <a:r>
              <a:rPr lang="es-MX" dirty="0"/>
              <a:t>Registros con inconsistencia</a:t>
            </a:r>
          </a:p>
          <a:p>
            <a:pPr lvl="1" algn="just"/>
            <a:r>
              <a:rPr lang="es-MX" dirty="0"/>
              <a:t>Registros en procesamiento</a:t>
            </a:r>
          </a:p>
          <a:p>
            <a:pPr lvl="1" algn="just"/>
            <a:r>
              <a:rPr lang="es-MX" dirty="0"/>
              <a:t>Registros en Mesa de Control</a:t>
            </a:r>
          </a:p>
          <a:p>
            <a:pPr algn="just"/>
            <a:r>
              <a:rPr lang="es-MX" dirty="0"/>
              <a:t>Asimismo se da un reporte en gráficas del estatus de verificación y de registros con inconsistencia. </a:t>
            </a:r>
          </a:p>
        </p:txBody>
      </p:sp>
      <p:grpSp>
        <p:nvGrpSpPr>
          <p:cNvPr id="7" name="Grupo 6">
            <a:extLst>
              <a:ext uri="{FF2B5EF4-FFF2-40B4-BE49-F238E27FC236}">
                <a16:creationId xmlns:a16="http://schemas.microsoft.com/office/drawing/2014/main" id="{E03AB917-8E7D-411F-A9F4-3DDAB2DE6E01}"/>
              </a:ext>
            </a:extLst>
          </p:cNvPr>
          <p:cNvGrpSpPr/>
          <p:nvPr/>
        </p:nvGrpSpPr>
        <p:grpSpPr>
          <a:xfrm>
            <a:off x="655436" y="763994"/>
            <a:ext cx="5465278" cy="2870242"/>
            <a:chOff x="655436" y="486041"/>
            <a:chExt cx="5465278" cy="5214874"/>
          </a:xfrm>
        </p:grpSpPr>
        <p:pic>
          <p:nvPicPr>
            <p:cNvPr id="4" name="Imagen 3">
              <a:extLst>
                <a:ext uri="{FF2B5EF4-FFF2-40B4-BE49-F238E27FC236}">
                  <a16:creationId xmlns:a16="http://schemas.microsoft.com/office/drawing/2014/main" id="{C811A4E1-426F-4393-8A1D-BE9D434B0CC0}"/>
                </a:ext>
              </a:extLst>
            </p:cNvPr>
            <p:cNvPicPr>
              <a:picLocks noChangeAspect="1"/>
            </p:cNvPicPr>
            <p:nvPr/>
          </p:nvPicPr>
          <p:blipFill rotWithShape="1">
            <a:blip r:embed="rId2"/>
            <a:srcRect l="62878" t="27439" r="16889" b="40372"/>
            <a:stretch/>
          </p:blipFill>
          <p:spPr>
            <a:xfrm>
              <a:off x="655436" y="486041"/>
              <a:ext cx="5465277" cy="5120644"/>
            </a:xfrm>
            <a:prstGeom prst="rect">
              <a:avLst/>
            </a:prstGeom>
          </p:spPr>
        </p:pic>
        <p:sp>
          <p:nvSpPr>
            <p:cNvPr id="5" name="Rectángulo 4">
              <a:extLst>
                <a:ext uri="{FF2B5EF4-FFF2-40B4-BE49-F238E27FC236}">
                  <a16:creationId xmlns:a16="http://schemas.microsoft.com/office/drawing/2014/main" id="{C3C2706C-56B1-4921-9441-1202048F0665}"/>
                </a:ext>
              </a:extLst>
            </p:cNvPr>
            <p:cNvSpPr/>
            <p:nvPr/>
          </p:nvSpPr>
          <p:spPr>
            <a:xfrm>
              <a:off x="899158" y="2613223"/>
              <a:ext cx="2779705" cy="27857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4F3C163C-A22B-4B3E-8918-2F5F55BAB40C}"/>
                </a:ext>
              </a:extLst>
            </p:cNvPr>
            <p:cNvSpPr/>
            <p:nvPr/>
          </p:nvSpPr>
          <p:spPr>
            <a:xfrm>
              <a:off x="2799374" y="4925487"/>
              <a:ext cx="2779705" cy="7754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B1F5931B-C7B4-4B56-9081-8F22C2F7D015}"/>
                </a:ext>
              </a:extLst>
            </p:cNvPr>
            <p:cNvSpPr/>
            <p:nvPr/>
          </p:nvSpPr>
          <p:spPr>
            <a:xfrm>
              <a:off x="4697196" y="2445189"/>
              <a:ext cx="1423518" cy="28828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4EA7A45B-9A82-4205-8FD2-51C465841ECB}"/>
                </a:ext>
              </a:extLst>
            </p:cNvPr>
            <p:cNvSpPr/>
            <p:nvPr/>
          </p:nvSpPr>
          <p:spPr>
            <a:xfrm>
              <a:off x="1046774" y="1702189"/>
              <a:ext cx="2484475" cy="409956"/>
            </a:xfrm>
            <a:prstGeom prst="rect">
              <a:avLst/>
            </a:prstGeom>
            <a:solidFill>
              <a:srgbClr val="9E1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4" name="Imagen 13">
            <a:extLst>
              <a:ext uri="{FF2B5EF4-FFF2-40B4-BE49-F238E27FC236}">
                <a16:creationId xmlns:a16="http://schemas.microsoft.com/office/drawing/2014/main" id="{8B9BA6A5-F440-4022-B919-89D326DB818A}"/>
              </a:ext>
            </a:extLst>
          </p:cNvPr>
          <p:cNvPicPr>
            <a:picLocks noChangeAspect="1"/>
          </p:cNvPicPr>
          <p:nvPr/>
        </p:nvPicPr>
        <p:blipFill rotWithShape="1">
          <a:blip r:embed="rId3"/>
          <a:srcRect l="65021" t="24278" r="10610" b="30313"/>
          <a:stretch/>
        </p:blipFill>
        <p:spPr>
          <a:xfrm>
            <a:off x="655435" y="3428999"/>
            <a:ext cx="5553977" cy="3140244"/>
          </a:xfrm>
          <a:prstGeom prst="rect">
            <a:avLst/>
          </a:prstGeom>
        </p:spPr>
      </p:pic>
    </p:spTree>
    <p:extLst>
      <p:ext uri="{BB962C8B-B14F-4D97-AF65-F5344CB8AC3E}">
        <p14:creationId xmlns:p14="http://schemas.microsoft.com/office/powerpoint/2010/main" val="3549486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5371781" cy="5120640"/>
          </a:xfrm>
        </p:spPr>
        <p:txBody>
          <a:bodyPr anchor="t"/>
          <a:lstStyle/>
          <a:p>
            <a:pPr marL="0" indent="0" algn="just">
              <a:buNone/>
            </a:pPr>
            <a:r>
              <a:rPr lang="es-MX" sz="2200" dirty="0">
                <a:solidFill>
                  <a:srgbClr val="A38D51"/>
                </a:solidFill>
              </a:rPr>
              <a:t>Reportes de avance</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391609" y="1104250"/>
            <a:ext cx="5144954" cy="5120640"/>
          </a:xfrm>
        </p:spPr>
        <p:txBody>
          <a:bodyPr/>
          <a:lstStyle/>
          <a:p>
            <a:pPr algn="just"/>
            <a:r>
              <a:rPr lang="es-MX" dirty="0"/>
              <a:t>Se puede consultar el número de registros de forma particular filtrando por:</a:t>
            </a:r>
          </a:p>
          <a:p>
            <a:pPr lvl="1" algn="just"/>
            <a:r>
              <a:rPr lang="es-MX" dirty="0"/>
              <a:t>Fecha de captura (diario)</a:t>
            </a:r>
          </a:p>
          <a:p>
            <a:pPr lvl="1" algn="just"/>
            <a:r>
              <a:rPr lang="es-MX" dirty="0"/>
              <a:t>Nombre o identificador del auxiliar</a:t>
            </a:r>
          </a:p>
          <a:p>
            <a:pPr lvl="1" algn="just"/>
            <a:r>
              <a:rPr lang="es-MX" dirty="0"/>
              <a:t>Folio del registro</a:t>
            </a:r>
          </a:p>
          <a:p>
            <a:pPr lvl="1" algn="just"/>
            <a:r>
              <a:rPr lang="es-MX" dirty="0"/>
              <a:t>Respuesta de la situación registral.</a:t>
            </a:r>
          </a:p>
          <a:p>
            <a:pPr algn="just"/>
            <a:r>
              <a:rPr lang="es-MX" dirty="0"/>
              <a:t> Se puede descargar la consulta en formato .xls.</a:t>
            </a:r>
          </a:p>
        </p:txBody>
      </p:sp>
      <p:pic>
        <p:nvPicPr>
          <p:cNvPr id="3" name="Imagen 2">
            <a:extLst>
              <a:ext uri="{FF2B5EF4-FFF2-40B4-BE49-F238E27FC236}">
                <a16:creationId xmlns:a16="http://schemas.microsoft.com/office/drawing/2014/main" id="{6955B61C-6B3A-4B89-920F-C12CA95A6CF6}"/>
              </a:ext>
            </a:extLst>
          </p:cNvPr>
          <p:cNvPicPr>
            <a:picLocks noChangeAspect="1"/>
          </p:cNvPicPr>
          <p:nvPr/>
        </p:nvPicPr>
        <p:blipFill rotWithShape="1">
          <a:blip r:embed="rId2"/>
          <a:srcRect l="63663" t="34049" r="10087" b="30313"/>
          <a:stretch/>
        </p:blipFill>
        <p:spPr>
          <a:xfrm>
            <a:off x="655437" y="2137145"/>
            <a:ext cx="5549079" cy="3030278"/>
          </a:xfrm>
          <a:prstGeom prst="rect">
            <a:avLst/>
          </a:prstGeom>
        </p:spPr>
      </p:pic>
    </p:spTree>
    <p:extLst>
      <p:ext uri="{BB962C8B-B14F-4D97-AF65-F5344CB8AC3E}">
        <p14:creationId xmlns:p14="http://schemas.microsoft.com/office/powerpoint/2010/main" val="1718710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B60F59-DAF8-4263-9E28-D26A1FE837B1}"/>
              </a:ext>
            </a:extLst>
          </p:cNvPr>
          <p:cNvSpPr>
            <a:spLocks noGrp="1"/>
          </p:cNvSpPr>
          <p:nvPr>
            <p:ph type="title"/>
          </p:nvPr>
        </p:nvSpPr>
        <p:spPr/>
        <p:txBody>
          <a:bodyPr anchor="t"/>
          <a:lstStyle/>
          <a:p>
            <a:r>
              <a:rPr lang="es-MX" dirty="0"/>
              <a:t>Uso de la App de Captación de Datos</a:t>
            </a:r>
          </a:p>
        </p:txBody>
      </p:sp>
      <p:sp>
        <p:nvSpPr>
          <p:cNvPr id="6" name="Marcador de contenido 5">
            <a:extLst>
              <a:ext uri="{FF2B5EF4-FFF2-40B4-BE49-F238E27FC236}">
                <a16:creationId xmlns:a16="http://schemas.microsoft.com/office/drawing/2014/main" id="{D03980A7-1DEB-46EC-BA42-D6CF80E6AB1B}"/>
              </a:ext>
            </a:extLst>
          </p:cNvPr>
          <p:cNvSpPr>
            <a:spLocks noGrp="1"/>
          </p:cNvSpPr>
          <p:nvPr>
            <p:ph sz="half" idx="2"/>
          </p:nvPr>
        </p:nvSpPr>
        <p:spPr>
          <a:xfrm>
            <a:off x="3717758" y="868680"/>
            <a:ext cx="7575082" cy="5120640"/>
          </a:xfrm>
        </p:spPr>
        <p:txBody>
          <a:bodyPr anchor="ctr">
            <a:normAutofit/>
          </a:bodyPr>
          <a:lstStyle/>
          <a:p>
            <a:pPr marL="0" indent="0">
              <a:buNone/>
            </a:pPr>
            <a:r>
              <a:rPr lang="es-MX" dirty="0"/>
              <a:t>Es obligación de las Organizaciones que pretendan constituirse como partidos políticos locales y sus auxiliares:</a:t>
            </a:r>
          </a:p>
          <a:p>
            <a:r>
              <a:rPr lang="es-MX" dirty="0">
                <a:solidFill>
                  <a:srgbClr val="A38D51"/>
                </a:solidFill>
              </a:rPr>
              <a:t>Remitir la información captada por medio de la Aplicación Móvil al servidor central del INE</a:t>
            </a:r>
          </a:p>
          <a:p>
            <a:r>
              <a:rPr lang="es-MX" dirty="0">
                <a:solidFill>
                  <a:srgbClr val="A38D51"/>
                </a:solidFill>
              </a:rPr>
              <a:t>Promover la correcta operación y uso de la App</a:t>
            </a:r>
          </a:p>
          <a:p>
            <a:r>
              <a:rPr lang="es-MX" dirty="0">
                <a:solidFill>
                  <a:srgbClr val="A38D51"/>
                </a:solidFill>
              </a:rPr>
              <a:t>Conocer los supuestos en los que las afiliaciones serán consideradas como inconsistentes.</a:t>
            </a:r>
          </a:p>
          <a:p>
            <a:r>
              <a:rPr lang="es-MX" dirty="0"/>
              <a:t>No recabar afiliaciones para más de una organización a la vez, o con más de dos dispositivos simultáneamente. </a:t>
            </a:r>
          </a:p>
          <a:p>
            <a:pPr marL="0" indent="0">
              <a:buNone/>
            </a:pPr>
            <a:endParaRPr lang="es-MX" sz="1800" dirty="0">
              <a:solidFill>
                <a:srgbClr val="A38D51"/>
              </a:solidFill>
            </a:endParaRPr>
          </a:p>
          <a:p>
            <a:pPr marL="0" indent="0">
              <a:buNone/>
            </a:pPr>
            <a:r>
              <a:rPr lang="es-MX" sz="1800" dirty="0">
                <a:solidFill>
                  <a:srgbClr val="A38D51"/>
                </a:solidFill>
              </a:rPr>
              <a:t>Entre otros considerados en los Lineamientos de Verificación.</a:t>
            </a:r>
            <a:endParaRPr lang="es-MX" sz="1800" dirty="0"/>
          </a:p>
        </p:txBody>
      </p:sp>
    </p:spTree>
    <p:extLst>
      <p:ext uri="{BB962C8B-B14F-4D97-AF65-F5344CB8AC3E}">
        <p14:creationId xmlns:p14="http://schemas.microsoft.com/office/powerpoint/2010/main" val="36576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84244" y="173794"/>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Descarga de la Aplicación Móvil.</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32111"/>
            <a:ext cx="10881126" cy="2574616"/>
          </a:xfrm>
        </p:spPr>
        <p:txBody>
          <a:bodyPr anchor="t">
            <a:normAutofit/>
          </a:bodyPr>
          <a:lstStyle/>
          <a:p>
            <a:pPr marL="0" indent="0" algn="just">
              <a:lnSpc>
                <a:spcPct val="200000"/>
              </a:lnSpc>
              <a:buNone/>
            </a:pPr>
            <a:r>
              <a:rPr lang="es-MX" dirty="0"/>
              <a:t>Cada auxiliar deberá contar con conexión a internet para descargar de forma gratuita la aplicación </a:t>
            </a:r>
            <a:r>
              <a:rPr lang="es-MX" dirty="0">
                <a:solidFill>
                  <a:srgbClr val="C7087E"/>
                </a:solidFill>
              </a:rPr>
              <a:t>“Apoyo Ciudadano – INE”                         </a:t>
            </a:r>
            <a:r>
              <a:rPr lang="es-MX" dirty="0"/>
              <a:t>desde                                       o                                        .</a:t>
            </a:r>
          </a:p>
          <a:p>
            <a:pPr marL="0" indent="0" algn="ctr">
              <a:buNone/>
            </a:pPr>
            <a:endParaRPr lang="es-MX" sz="1600" dirty="0">
              <a:solidFill>
                <a:srgbClr val="A38D51"/>
              </a:solidFill>
            </a:endParaRPr>
          </a:p>
          <a:p>
            <a:pPr marL="0" indent="0" algn="ctr">
              <a:buNone/>
            </a:pPr>
            <a:r>
              <a:rPr lang="es-MX" sz="1600" dirty="0">
                <a:solidFill>
                  <a:srgbClr val="A38D51"/>
                </a:solidFill>
              </a:rPr>
              <a:t>Al abrirse, la aplicación avisará que durante su uso se podrá acceder a la información del dispositivo móvil y del correo asociado. </a:t>
            </a:r>
          </a:p>
          <a:p>
            <a:pPr marL="0" indent="0" algn="ctr">
              <a:buNone/>
            </a:pPr>
            <a:r>
              <a:rPr lang="es-MX" sz="1600" dirty="0">
                <a:solidFill>
                  <a:srgbClr val="A38D51"/>
                </a:solidFill>
              </a:rPr>
              <a:t>Asimismo, solicitará autorización para acceder a la ubicación. Se debe dar clic en la opción “Permitir siempre”.</a:t>
            </a:r>
            <a:endParaRPr lang="es-MX" sz="1600" dirty="0"/>
          </a:p>
        </p:txBody>
      </p:sp>
      <p:pic>
        <p:nvPicPr>
          <p:cNvPr id="2" name="Imagen 1">
            <a:extLst>
              <a:ext uri="{FF2B5EF4-FFF2-40B4-BE49-F238E27FC236}">
                <a16:creationId xmlns:a16="http://schemas.microsoft.com/office/drawing/2014/main" id="{87F07520-96C0-4892-A3CD-D274A5221F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955853" y="1175841"/>
            <a:ext cx="2055833" cy="1080970"/>
          </a:xfrm>
          <a:prstGeom prst="rect">
            <a:avLst/>
          </a:prstGeom>
        </p:spPr>
      </p:pic>
      <p:pic>
        <p:nvPicPr>
          <p:cNvPr id="4" name="Imagen 3">
            <a:extLst>
              <a:ext uri="{FF2B5EF4-FFF2-40B4-BE49-F238E27FC236}">
                <a16:creationId xmlns:a16="http://schemas.microsoft.com/office/drawing/2014/main" id="{B73652F5-60CD-4780-8FD2-239770E9313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5" b="100000" l="244" r="100000">
                        <a14:foregroundMark x1="50000" y1="91779" x2="50000" y2="91779"/>
                      </a14:backgroundRemoval>
                    </a14:imgEffect>
                  </a14:imgLayer>
                </a14:imgProps>
              </a:ext>
            </a:extLst>
          </a:blip>
          <a:stretch>
            <a:fillRect/>
          </a:stretch>
        </p:blipFill>
        <p:spPr>
          <a:xfrm>
            <a:off x="4163349" y="1879250"/>
            <a:ext cx="367030" cy="332117"/>
          </a:xfrm>
          <a:prstGeom prst="rect">
            <a:avLst/>
          </a:prstGeom>
        </p:spPr>
      </p:pic>
      <p:pic>
        <p:nvPicPr>
          <p:cNvPr id="5" name="Imagen 4">
            <a:extLst>
              <a:ext uri="{FF2B5EF4-FFF2-40B4-BE49-F238E27FC236}">
                <a16:creationId xmlns:a16="http://schemas.microsoft.com/office/drawing/2014/main" id="{A0588FED-185D-4FCD-8C27-8952BAB56880}"/>
              </a:ext>
            </a:extLst>
          </p:cNvPr>
          <p:cNvPicPr>
            <a:picLocks noChangeAspect="1"/>
          </p:cNvPicPr>
          <p:nvPr/>
        </p:nvPicPr>
        <p:blipFill>
          <a:blip r:embed="rId6"/>
          <a:stretch>
            <a:fillRect/>
          </a:stretch>
        </p:blipFill>
        <p:spPr>
          <a:xfrm>
            <a:off x="5508386" y="1222855"/>
            <a:ext cx="1584252" cy="1080970"/>
          </a:xfrm>
          <a:prstGeom prst="rect">
            <a:avLst/>
          </a:prstGeom>
        </p:spPr>
      </p:pic>
      <p:pic>
        <p:nvPicPr>
          <p:cNvPr id="7" name="Imagen 6">
            <a:extLst>
              <a:ext uri="{FF2B5EF4-FFF2-40B4-BE49-F238E27FC236}">
                <a16:creationId xmlns:a16="http://schemas.microsoft.com/office/drawing/2014/main" id="{D48A9289-4DF5-47C4-AFA4-EE5DC57A2B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38" b="89441" l="0" r="100000">
                        <a14:foregroundMark x1="43631" y1="50932" x2="43631" y2="50932"/>
                        <a14:foregroundMark x1="52229" y1="51553" x2="52229" y2="51553"/>
                        <a14:foregroundMark x1="34713" y1="49068" x2="34713" y2="49068"/>
                        <a14:foregroundMark x1="74841" y1="53416" x2="74841" y2="53416"/>
                        <a14:foregroundMark x1="87261" y1="48447" x2="87261" y2="48447"/>
                      </a14:backgroundRemoval>
                    </a14:imgEffect>
                  </a14:imgLayer>
                </a14:imgProps>
              </a:ext>
            </a:extLst>
          </a:blip>
          <a:stretch>
            <a:fillRect/>
          </a:stretch>
        </p:blipFill>
        <p:spPr>
          <a:xfrm>
            <a:off x="7642503" y="1320225"/>
            <a:ext cx="1738004" cy="891142"/>
          </a:xfrm>
          <a:prstGeom prst="rect">
            <a:avLst/>
          </a:prstGeom>
        </p:spPr>
      </p:pic>
      <p:sp>
        <p:nvSpPr>
          <p:cNvPr id="10" name="Marcador de contenido 14">
            <a:extLst>
              <a:ext uri="{FF2B5EF4-FFF2-40B4-BE49-F238E27FC236}">
                <a16:creationId xmlns:a16="http://schemas.microsoft.com/office/drawing/2014/main" id="{79D385E7-0082-4B3A-8F9F-EAEECEB76E80}"/>
              </a:ext>
            </a:extLst>
          </p:cNvPr>
          <p:cNvSpPr txBox="1">
            <a:spLocks/>
          </p:cNvSpPr>
          <p:nvPr/>
        </p:nvSpPr>
        <p:spPr>
          <a:xfrm>
            <a:off x="655436" y="3773815"/>
            <a:ext cx="10881126" cy="734397"/>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just">
              <a:lnSpc>
                <a:spcPct val="100000"/>
              </a:lnSpc>
              <a:buFont typeface="Wingdings 2" pitchFamily="18" charset="2"/>
              <a:buNone/>
            </a:pPr>
            <a:r>
              <a:rPr lang="es-MX" dirty="0"/>
              <a:t>Al ser dado de alta en el Portal web, cada auxiliar recibirá un correo electrónico con los datos del proceso, el Id del Auxiliar, el correo del usuario y el tipo de autenticación. </a:t>
            </a:r>
          </a:p>
        </p:txBody>
      </p:sp>
      <p:cxnSp>
        <p:nvCxnSpPr>
          <p:cNvPr id="11" name="Conector recto 10">
            <a:extLst>
              <a:ext uri="{FF2B5EF4-FFF2-40B4-BE49-F238E27FC236}">
                <a16:creationId xmlns:a16="http://schemas.microsoft.com/office/drawing/2014/main" id="{B5723AAF-21F8-4582-9896-27147C3A2822}"/>
              </a:ext>
            </a:extLst>
          </p:cNvPr>
          <p:cNvCxnSpPr>
            <a:cxnSpLocks/>
          </p:cNvCxnSpPr>
          <p:nvPr/>
        </p:nvCxnSpPr>
        <p:spPr>
          <a:xfrm>
            <a:off x="2528776" y="3587001"/>
            <a:ext cx="7134447"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
        <p:nvSpPr>
          <p:cNvPr id="12" name="Marcador de contenido 14">
            <a:extLst>
              <a:ext uri="{FF2B5EF4-FFF2-40B4-BE49-F238E27FC236}">
                <a16:creationId xmlns:a16="http://schemas.microsoft.com/office/drawing/2014/main" id="{40C41BA4-CCB8-4913-BC93-0C1A05A1098E}"/>
              </a:ext>
            </a:extLst>
          </p:cNvPr>
          <p:cNvSpPr txBox="1">
            <a:spLocks/>
          </p:cNvSpPr>
          <p:nvPr/>
        </p:nvSpPr>
        <p:spPr>
          <a:xfrm>
            <a:off x="666069" y="4735031"/>
            <a:ext cx="10881126" cy="415445"/>
          </a:xfrm>
          <a:prstGeom prst="rect">
            <a:avLst/>
          </a:prstGeom>
        </p:spPr>
        <p:txBody>
          <a:bodyPr vert="horz" lIns="91440" tIns="45720" rIns="91440" bIns="45720" rtlCol="0" anchor="t">
            <a:normAutofit fontScale="925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just">
              <a:lnSpc>
                <a:spcPct val="100000"/>
              </a:lnSpc>
              <a:buFont typeface="Wingdings 2" pitchFamily="18" charset="2"/>
              <a:buNone/>
            </a:pPr>
            <a:r>
              <a:rPr lang="es-MX" dirty="0"/>
              <a:t>Para registrarse deberá ingresarse al menú                                                                  que dirigirá a las configuraciones</a:t>
            </a:r>
          </a:p>
        </p:txBody>
      </p:sp>
      <p:pic>
        <p:nvPicPr>
          <p:cNvPr id="14" name="Imagen 13">
            <a:extLst>
              <a:ext uri="{FF2B5EF4-FFF2-40B4-BE49-F238E27FC236}">
                <a16:creationId xmlns:a16="http://schemas.microsoft.com/office/drawing/2014/main" id="{F977B3A1-D638-41C9-893A-19B954B34CC2}"/>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99701" l="0" r="99728"/>
                    </a14:imgEffect>
                  </a14:imgLayer>
                </a14:imgProps>
              </a:ext>
              <a:ext uri="{28A0092B-C50C-407E-A947-70E740481C1C}">
                <a14:useLocalDpi xmlns:a14="http://schemas.microsoft.com/office/drawing/2010/main"/>
              </a:ext>
            </a:extLst>
          </a:blip>
          <a:srcRect l="5800" t="11367" r="8023" b="83909"/>
          <a:stretch/>
        </p:blipFill>
        <p:spPr>
          <a:xfrm>
            <a:off x="5029194" y="4574860"/>
            <a:ext cx="3051545" cy="304128"/>
          </a:xfrm>
          <a:prstGeom prst="rect">
            <a:avLst/>
          </a:prstGeom>
        </p:spPr>
      </p:pic>
      <p:pic>
        <p:nvPicPr>
          <p:cNvPr id="8" name="Imagen 7">
            <a:extLst>
              <a:ext uri="{FF2B5EF4-FFF2-40B4-BE49-F238E27FC236}">
                <a16:creationId xmlns:a16="http://schemas.microsoft.com/office/drawing/2014/main" id="{B484A971-01DE-49C2-8781-E3D1637940C1}"/>
              </a:ext>
            </a:extLst>
          </p:cNvPr>
          <p:cNvPicPr>
            <a:picLocks noChangeAspect="1"/>
          </p:cNvPicPr>
          <p:nvPr/>
        </p:nvPicPr>
        <p:blipFill rotWithShape="1">
          <a:blip r:embed="rId11"/>
          <a:srcRect l="6023" t="67307" r="6299" b="25712"/>
          <a:stretch/>
        </p:blipFill>
        <p:spPr>
          <a:xfrm>
            <a:off x="5039827" y="4889032"/>
            <a:ext cx="3051545" cy="412832"/>
          </a:xfrm>
          <a:prstGeom prst="rect">
            <a:avLst/>
          </a:prstGeom>
        </p:spPr>
      </p:pic>
      <p:sp>
        <p:nvSpPr>
          <p:cNvPr id="16" name="Marcador de contenido 14">
            <a:extLst>
              <a:ext uri="{FF2B5EF4-FFF2-40B4-BE49-F238E27FC236}">
                <a16:creationId xmlns:a16="http://schemas.microsoft.com/office/drawing/2014/main" id="{394D733F-56C3-4AD4-9414-46CF347850DC}"/>
              </a:ext>
            </a:extLst>
          </p:cNvPr>
          <p:cNvSpPr txBox="1">
            <a:spLocks/>
          </p:cNvSpPr>
          <p:nvPr/>
        </p:nvSpPr>
        <p:spPr>
          <a:xfrm>
            <a:off x="666068" y="5403337"/>
            <a:ext cx="10870493" cy="415445"/>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just">
              <a:lnSpc>
                <a:spcPct val="100000"/>
              </a:lnSpc>
              <a:buFont typeface="Wingdings 2" pitchFamily="18" charset="2"/>
              <a:buNone/>
            </a:pPr>
            <a:r>
              <a:rPr lang="es-MX" sz="1800" dirty="0"/>
              <a:t>del dispositivo, donde se tendrá que activar el “Modo Auxiliar”.</a:t>
            </a:r>
          </a:p>
        </p:txBody>
      </p:sp>
    </p:spTree>
    <p:extLst>
      <p:ext uri="{BB962C8B-B14F-4D97-AF65-F5344CB8AC3E}">
        <p14:creationId xmlns:p14="http://schemas.microsoft.com/office/powerpoint/2010/main" val="317522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516142" y="170618"/>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Registro de un auxiliar.</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32111"/>
            <a:ext cx="10881126" cy="1181749"/>
          </a:xfrm>
        </p:spPr>
        <p:txBody>
          <a:bodyPr anchor="t">
            <a:normAutofit/>
          </a:bodyPr>
          <a:lstStyle/>
          <a:p>
            <a:pPr marL="0" indent="0" algn="just">
              <a:lnSpc>
                <a:spcPct val="200000"/>
              </a:lnSpc>
              <a:buNone/>
            </a:pPr>
            <a:r>
              <a:rPr lang="es-MX" sz="1600" dirty="0"/>
              <a:t>Para realizar el registro es necesario contar con conexión a internet, ya sea Wifi o datos celulares.</a:t>
            </a:r>
          </a:p>
          <a:p>
            <a:pPr marL="0" indent="0" algn="just">
              <a:lnSpc>
                <a:spcPct val="100000"/>
              </a:lnSpc>
              <a:buNone/>
            </a:pPr>
            <a:r>
              <a:rPr lang="es-MX" sz="1600" dirty="0"/>
              <a:t>Se recomienda tener a la mano: Id del proceso, Id del auxiliar,  tipo de autenticación y correo electrónico, así como la CPV.</a:t>
            </a:r>
          </a:p>
        </p:txBody>
      </p:sp>
      <p:pic>
        <p:nvPicPr>
          <p:cNvPr id="18" name="Imagen 17">
            <a:extLst>
              <a:ext uri="{FF2B5EF4-FFF2-40B4-BE49-F238E27FC236}">
                <a16:creationId xmlns:a16="http://schemas.microsoft.com/office/drawing/2014/main" id="{1781EE3A-484E-4152-B947-45CEC9562D6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99701" l="0" r="99728"/>
                    </a14:imgEffect>
                  </a14:imgLayer>
                </a14:imgProps>
              </a:ext>
              <a:ext uri="{28A0092B-C50C-407E-A947-70E740481C1C}">
                <a14:useLocalDpi xmlns:a14="http://schemas.microsoft.com/office/drawing/2010/main"/>
              </a:ext>
            </a:extLst>
          </a:blip>
          <a:srcRect/>
          <a:stretch/>
        </p:blipFill>
        <p:spPr>
          <a:xfrm>
            <a:off x="951639" y="1913860"/>
            <a:ext cx="2336627" cy="4248472"/>
          </a:xfrm>
          <a:prstGeom prst="rect">
            <a:avLst/>
          </a:prstGeom>
        </p:spPr>
      </p:pic>
      <p:pic>
        <p:nvPicPr>
          <p:cNvPr id="19" name="Imagen 18">
            <a:extLst>
              <a:ext uri="{FF2B5EF4-FFF2-40B4-BE49-F238E27FC236}">
                <a16:creationId xmlns:a16="http://schemas.microsoft.com/office/drawing/2014/main" id="{BC5305CA-ABE0-4788-94B7-8310AFBC6E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99435">
                        <a14:foregroundMark x1="50000" y1="31748" x2="50000" y2="31748"/>
                        <a14:foregroundMark x1="47175" y1="16923" x2="47175" y2="16923"/>
                        <a14:foregroundMark x1="37006" y1="5594" x2="37006" y2="5594"/>
                        <a14:foregroundMark x1="69492" y1="4895" x2="69492" y2="4895"/>
                        <a14:foregroundMark x1="94068" y1="14685" x2="94068" y2="14685"/>
                        <a14:foregroundMark x1="87288" y1="6154" x2="87288" y2="6154"/>
                        <a14:foregroundMark x1="53955" y1="2238" x2="53955" y2="2238"/>
                        <a14:foregroundMark x1="60169" y1="2797" x2="60169" y2="2797"/>
                        <a14:foregroundMark x1="70904" y1="31049" x2="70904" y2="31049"/>
                        <a14:foregroundMark x1="68927" y1="21399" x2="68927" y2="21399"/>
                        <a14:foregroundMark x1="63559" y1="26434" x2="63559" y2="26434"/>
                        <a14:foregroundMark x1="38136" y1="23636" x2="38136" y2="23636"/>
                        <a14:foregroundMark x1="37571" y1="23636" x2="37571" y2="23636"/>
                        <a14:foregroundMark x1="23446" y1="20559" x2="23446" y2="20559"/>
                        <a14:foregroundMark x1="23446" y1="20559" x2="23446" y2="20559"/>
                        <a14:foregroundMark x1="11299" y1="22937" x2="11299" y2="22937"/>
                        <a14:foregroundMark x1="14689" y1="27273" x2="16667" y2="27972"/>
                        <a14:foregroundMark x1="24011" y1="31748" x2="24011" y2="31748"/>
                        <a14:foregroundMark x1="25424" y1="36084" x2="25424" y2="36084"/>
                        <a14:foregroundMark x1="32768" y1="42378" x2="32768" y2="42378"/>
                        <a14:foregroundMark x1="20056" y1="49091" x2="20056" y2="49091"/>
                        <a14:foregroundMark x1="16667" y1="53287" x2="16667" y2="54266"/>
                        <a14:foregroundMark x1="14689" y1="59301" x2="14689" y2="59301"/>
                        <a14:foregroundMark x1="14689" y1="63916" x2="14689" y2="64895"/>
                        <a14:foregroundMark x1="18079" y1="69231" x2="18079" y2="69231"/>
                        <a14:foregroundMark x1="25989" y1="70070" x2="27401" y2="71748"/>
                        <a14:foregroundMark x1="27401" y1="69650" x2="28814" y2="68951"/>
                        <a14:foregroundMark x1="41525" y1="61958" x2="41525" y2="61958"/>
                        <a14:foregroundMark x1="56780" y1="54825" x2="58757" y2="54965"/>
                        <a14:foregroundMark x1="60734" y1="49231" x2="62712" y2="47552"/>
                        <a14:foregroundMark x1="64124" y1="45734" x2="65537" y2="44476"/>
                        <a14:foregroundMark x1="85593" y1="32308" x2="85593" y2="32308"/>
                        <a14:foregroundMark x1="77684" y1="15524" x2="77684" y2="15524"/>
                        <a14:foregroundMark x1="80508" y1="7552" x2="80508" y2="7552"/>
                        <a14:foregroundMark x1="81638" y1="7552" x2="81638" y2="7552"/>
                        <a14:foregroundMark x1="77119" y1="46853" x2="77119" y2="46853"/>
                        <a14:foregroundMark x1="79661" y1="67552" x2="79661" y2="67552"/>
                        <a14:foregroundMark x1="83898" y1="74965" x2="83898" y2="74965"/>
                        <a14:foregroundMark x1="87853" y1="65035" x2="87853" y2="65035"/>
                        <a14:foregroundMark x1="91808" y1="55245" x2="91808" y2="55245"/>
                        <a14:foregroundMark x1="91808" y1="55245" x2="91808" y2="55245"/>
                        <a14:foregroundMark x1="82486" y1="47413" x2="82486" y2="47413"/>
                        <a14:foregroundMark x1="87853" y1="37343" x2="87853" y2="37343"/>
                        <a14:foregroundMark x1="90395" y1="24615" x2="90395" y2="24615"/>
                        <a14:foregroundMark x1="79661" y1="24336" x2="79661" y2="24336"/>
                        <a14:foregroundMark x1="72316" y1="31329" x2="72881" y2="32727"/>
                        <a14:foregroundMark x1="68927" y1="41399" x2="68927" y2="41399"/>
                        <a14:foregroundMark x1="53955" y1="39860" x2="53955" y2="39860"/>
                        <a14:foregroundMark x1="52542" y1="39860" x2="52542" y2="39860"/>
                        <a14:foregroundMark x1="52542" y1="40140" x2="52542" y2="40140"/>
                        <a14:foregroundMark x1="52542" y1="40420" x2="51130" y2="41399"/>
                        <a14:foregroundMark x1="46610" y1="44895" x2="46610" y2="44895"/>
                        <a14:foregroundMark x1="46610" y1="44895" x2="46610" y2="44895"/>
                        <a14:foregroundMark x1="46610" y1="44895" x2="45198" y2="46853"/>
                        <a14:foregroundMark x1="45198" y1="46853" x2="45198" y2="46853"/>
                        <a14:foregroundMark x1="43220" y1="50210" x2="42373" y2="52168"/>
                        <a14:foregroundMark x1="39831" y1="52168" x2="39831" y2="52168"/>
                        <a14:foregroundMark x1="38983" y1="52168" x2="38983" y2="53566"/>
                        <a14:foregroundMark x1="39548" y1="54266" x2="39548" y2="54266"/>
                        <a14:foregroundMark x1="38418" y1="56643" x2="38136" y2="57483"/>
                        <a14:foregroundMark x1="36441" y1="58322" x2="35593" y2="59161"/>
                        <a14:foregroundMark x1="34181" y1="59301" x2="33616" y2="60000"/>
                        <a14:foregroundMark x1="33616" y1="60000" x2="33616" y2="60000"/>
                        <a14:foregroundMark x1="30226" y1="60839" x2="28249" y2="61958"/>
                        <a14:foregroundMark x1="26836" y1="61958" x2="25424" y2="61958"/>
                        <a14:foregroundMark x1="14407" y1="67972" x2="14407" y2="67972"/>
                        <a14:foregroundMark x1="13277" y1="67972" x2="13277" y2="67972"/>
                        <a14:foregroundMark x1="7627" y1="69371" x2="7627" y2="70070"/>
                        <a14:foregroundMark x1="6497" y1="73007" x2="6497" y2="73007"/>
                        <a14:foregroundMark x1="6497" y1="73706" x2="6497" y2="74406"/>
                        <a14:foregroundMark x1="6497" y1="74406" x2="6497" y2="74406"/>
                        <a14:foregroundMark x1="7627" y1="75105" x2="7627" y2="75105"/>
                        <a14:foregroundMark x1="10452" y1="74406" x2="10452" y2="74406"/>
                        <a14:foregroundMark x1="18644" y1="72727" x2="18644" y2="72727"/>
                        <a14:foregroundMark x1="25989" y1="72727" x2="25989" y2="72727"/>
                        <a14:foregroundMark x1="37571" y1="72028" x2="39548" y2="72308"/>
                        <a14:foregroundMark x1="40395" y1="72308" x2="42373" y2="73427"/>
                        <a14:foregroundMark x1="44350" y1="74266" x2="44350" y2="74266"/>
                        <a14:foregroundMark x1="48588" y1="72308" x2="48588" y2="72308"/>
                        <a14:foregroundMark x1="52542" y1="71329" x2="52542" y2="71329"/>
                        <a14:foregroundMark x1="54520" y1="71329" x2="54520" y2="71329"/>
                        <a14:foregroundMark x1="59322" y1="71329" x2="59322" y2="71329"/>
                        <a14:foregroundMark x1="61299" y1="71329" x2="61299" y2="71329"/>
                        <a14:foregroundMark x1="61864" y1="71329" x2="61864" y2="71329"/>
                        <a14:foregroundMark x1="61864" y1="71329" x2="61864" y2="71329"/>
                        <a14:foregroundMark x1="73446" y1="66573" x2="73446" y2="66573"/>
                        <a14:foregroundMark x1="55932" y1="66573" x2="54520" y2="66573"/>
                        <a14:foregroundMark x1="46610" y1="66294" x2="45198" y2="66294"/>
                        <a14:foregroundMark x1="45198" y1="66294" x2="45198" y2="66294"/>
                        <a14:foregroundMark x1="51695" y1="60839" x2="51695" y2="60839"/>
                        <a14:foregroundMark x1="56780" y1="60280" x2="59322" y2="60280"/>
                        <a14:foregroundMark x1="66102" y1="64196" x2="66102" y2="64196"/>
                        <a14:foregroundMark x1="65254" y1="66014" x2="65254" y2="66014"/>
                        <a14:foregroundMark x1="61299" y1="66573" x2="61299" y2="66573"/>
                        <a14:foregroundMark x1="65537" y1="74406" x2="65537" y2="74406"/>
                        <a14:foregroundMark x1="65537" y1="73706" x2="65537" y2="73706"/>
                        <a14:foregroundMark x1="70904" y1="73427" x2="70904" y2="73427"/>
                        <a14:foregroundMark x1="73446" y1="72727" x2="73446" y2="72727"/>
                        <a14:foregroundMark x1="74859" y1="70909" x2="74859" y2="70909"/>
                        <a14:foregroundMark x1="77119" y1="61259" x2="77119" y2="61259"/>
                        <a14:foregroundMark x1="76836" y1="56503" x2="76836" y2="56503"/>
                        <a14:foregroundMark x1="68079" y1="55245" x2="68079" y2="55245"/>
                        <a14:foregroundMark x1="65254" y1="59301" x2="65254" y2="59301"/>
                        <a14:foregroundMark x1="78814" y1="49510" x2="80226" y2="49930"/>
                        <a14:foregroundMark x1="57345" y1="44056" x2="57910" y2="44755"/>
                        <a14:foregroundMark x1="64124" y1="39441" x2="64124" y2="39441"/>
                        <a14:foregroundMark x1="58757" y1="40140" x2="58757" y2="40140"/>
                        <a14:foregroundMark x1="82203" y1="42378" x2="82203" y2="42378"/>
                        <a14:foregroundMark x1="74859" y1="42378" x2="74859" y2="42378"/>
                        <a14:foregroundMark x1="78814" y1="37762" x2="78814" y2="37762"/>
                        <a14:foregroundMark x1="83616" y1="33706" x2="83616" y2="33706"/>
                        <a14:foregroundMark x1="76836" y1="30070" x2="76836" y2="30070"/>
                        <a14:foregroundMark x1="78249" y1="34685" x2="77684" y2="33986"/>
                        <a14:foregroundMark x1="83616" y1="28951" x2="83898" y2="28671"/>
                        <a14:foregroundMark x1="89266" y1="27692" x2="89266" y2="27692"/>
                        <a14:foregroundMark x1="92373" y1="23357" x2="92373" y2="23357"/>
                        <a14:foregroundMark x1="87853" y1="20559" x2="87853" y2="20559"/>
                        <a14:foregroundMark x1="74859" y1="20280" x2="74859" y2="20280"/>
                        <a14:foregroundMark x1="84463" y1="25734" x2="84463" y2="25734"/>
                        <a14:foregroundMark x1="73446" y1="26713" x2="73446" y2="26713"/>
                        <a14:foregroundMark x1="73446" y1="23916" x2="73446" y2="23916"/>
                        <a14:foregroundMark x1="67514" y1="19301" x2="67514" y2="19301"/>
                        <a14:foregroundMark x1="58757" y1="19580" x2="58757" y2="19580"/>
                        <a14:foregroundMark x1="55367" y1="22378" x2="55367" y2="22378"/>
                        <a14:foregroundMark x1="55085" y1="19301" x2="55085" y2="19301"/>
                        <a14:foregroundMark x1="49718" y1="17622" x2="49718" y2="17622"/>
                        <a14:foregroundMark x1="51977" y1="18042" x2="51977" y2="18042"/>
                        <a14:foregroundMark x1="43785" y1="19720" x2="43785" y2="19720"/>
                        <a14:foregroundMark x1="47740" y1="22657" x2="47740" y2="22657"/>
                        <a14:foregroundMark x1="55932" y1="24755" x2="55932" y2="24755"/>
                        <a14:foregroundMark x1="44915" y1="34406" x2="44915" y2="34406"/>
                        <a14:foregroundMark x1="42373" y1="39720" x2="43785" y2="39720"/>
                        <a14:foregroundMark x1="40960" y1="35105" x2="40960" y2="35105"/>
                        <a14:foregroundMark x1="35593" y1="33147" x2="35593" y2="33147"/>
                        <a14:foregroundMark x1="28814" y1="21678" x2="28814" y2="21678"/>
                        <a14:foregroundMark x1="34746" y1="22238" x2="34746" y2="22238"/>
                        <a14:foregroundMark x1="38418" y1="22238" x2="38418" y2="22238"/>
                        <a14:foregroundMark x1="38983" y1="30070" x2="37571" y2="30070"/>
                        <a14:foregroundMark x1="37571" y1="30070" x2="32768" y2="30070"/>
                        <a14:foregroundMark x1="17797" y1="43077" x2="17797" y2="43077"/>
                        <a14:foregroundMark x1="22881" y1="55804" x2="22881" y2="55804"/>
                        <a14:foregroundMark x1="64124" y1="7133" x2="64124" y2="7133"/>
                        <a14:foregroundMark x1="14689" y1="30350" x2="14689" y2="30350"/>
                      </a14:backgroundRemoval>
                    </a14:imgEffect>
                  </a14:imgLayer>
                </a14:imgProps>
              </a:ext>
              <a:ext uri="{28A0092B-C50C-407E-A947-70E740481C1C}">
                <a14:useLocalDpi xmlns:a14="http://schemas.microsoft.com/office/drawing/2010/main"/>
              </a:ext>
            </a:extLst>
          </a:blip>
          <a:srcRect/>
          <a:stretch/>
        </p:blipFill>
        <p:spPr>
          <a:xfrm>
            <a:off x="3427561" y="1913860"/>
            <a:ext cx="2173955" cy="4392488"/>
          </a:xfrm>
          <a:prstGeom prst="rect">
            <a:avLst/>
          </a:prstGeom>
        </p:spPr>
      </p:pic>
      <p:sp>
        <p:nvSpPr>
          <p:cNvPr id="21" name="CuadroTexto 20">
            <a:extLst>
              <a:ext uri="{FF2B5EF4-FFF2-40B4-BE49-F238E27FC236}">
                <a16:creationId xmlns:a16="http://schemas.microsoft.com/office/drawing/2014/main" id="{B287D3D9-122E-418E-9A89-771746B7DDF7}"/>
              </a:ext>
            </a:extLst>
          </p:cNvPr>
          <p:cNvSpPr txBox="1"/>
          <p:nvPr/>
        </p:nvSpPr>
        <p:spPr>
          <a:xfrm>
            <a:off x="6406647" y="2468980"/>
            <a:ext cx="4800600" cy="600164"/>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MX" sz="1100" dirty="0"/>
              <a:t>Se ingresa el tipo de acceso al que pertenece el correo electrónico que se proporcionó en el FURA. El correo debe ser de Google o vinculado a Facebook o Twitter.</a:t>
            </a:r>
          </a:p>
        </p:txBody>
      </p:sp>
      <p:sp>
        <p:nvSpPr>
          <p:cNvPr id="24" name="CuadroTexto 23">
            <a:extLst>
              <a:ext uri="{FF2B5EF4-FFF2-40B4-BE49-F238E27FC236}">
                <a16:creationId xmlns:a16="http://schemas.microsoft.com/office/drawing/2014/main" id="{C15166A2-1A6E-4797-9439-161533CAA2E0}"/>
              </a:ext>
            </a:extLst>
          </p:cNvPr>
          <p:cNvSpPr txBox="1"/>
          <p:nvPr/>
        </p:nvSpPr>
        <p:spPr>
          <a:xfrm>
            <a:off x="6391609" y="3330753"/>
            <a:ext cx="4800600" cy="261610"/>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MX" sz="1100" dirty="0"/>
              <a:t>Se ingresa el número del proceso que fue enviado al correo electrónico.</a:t>
            </a:r>
          </a:p>
        </p:txBody>
      </p:sp>
      <p:sp>
        <p:nvSpPr>
          <p:cNvPr id="31" name="CuadroTexto 30">
            <a:extLst>
              <a:ext uri="{FF2B5EF4-FFF2-40B4-BE49-F238E27FC236}">
                <a16:creationId xmlns:a16="http://schemas.microsoft.com/office/drawing/2014/main" id="{823F2BEC-4B45-4C96-84FC-F3AD897AF1E0}"/>
              </a:ext>
            </a:extLst>
          </p:cNvPr>
          <p:cNvSpPr txBox="1"/>
          <p:nvPr/>
        </p:nvSpPr>
        <p:spPr>
          <a:xfrm>
            <a:off x="6391609" y="3921950"/>
            <a:ext cx="4800600" cy="261610"/>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MX" sz="1100" dirty="0"/>
              <a:t>Se ingresa el Id del auxiliar que fue enviado al correo electrónico.</a:t>
            </a:r>
          </a:p>
        </p:txBody>
      </p:sp>
      <p:sp>
        <p:nvSpPr>
          <p:cNvPr id="33" name="CuadroTexto 32">
            <a:extLst>
              <a:ext uri="{FF2B5EF4-FFF2-40B4-BE49-F238E27FC236}">
                <a16:creationId xmlns:a16="http://schemas.microsoft.com/office/drawing/2014/main" id="{0AE06823-F60F-4E6E-B391-1DB7605ACA85}"/>
              </a:ext>
            </a:extLst>
          </p:cNvPr>
          <p:cNvSpPr txBox="1"/>
          <p:nvPr/>
        </p:nvSpPr>
        <p:spPr>
          <a:xfrm>
            <a:off x="6391609" y="4483473"/>
            <a:ext cx="4815638" cy="430887"/>
          </a:xfrm>
          <a:prstGeom prst="rect">
            <a:avLst/>
          </a:prstGeom>
          <a:noFill/>
        </p:spPr>
        <p:txBody>
          <a:bodyPr wrap="square" rtlCol="0">
            <a:spAutoFit/>
          </a:bodyPr>
          <a:lstStyle/>
          <a:p>
            <a:pPr algn="ctr"/>
            <a:r>
              <a:rPr lang="es-MX" sz="1100" dirty="0"/>
              <a:t>Se solicitará una manifestación de que se está de acuerdo y que se autorizan las verificaciones que la aplicación realizará en el dispositivo.</a:t>
            </a:r>
          </a:p>
        </p:txBody>
      </p:sp>
      <p:sp>
        <p:nvSpPr>
          <p:cNvPr id="34" name="CuadroTexto 33">
            <a:extLst>
              <a:ext uri="{FF2B5EF4-FFF2-40B4-BE49-F238E27FC236}">
                <a16:creationId xmlns:a16="http://schemas.microsoft.com/office/drawing/2014/main" id="{9DB9C327-126F-42B7-8AC1-4B9C0C6258FB}"/>
              </a:ext>
            </a:extLst>
          </p:cNvPr>
          <p:cNvSpPr txBox="1"/>
          <p:nvPr/>
        </p:nvSpPr>
        <p:spPr>
          <a:xfrm>
            <a:off x="6391609" y="2040157"/>
            <a:ext cx="4815638" cy="261610"/>
          </a:xfrm>
          <a:prstGeom prst="rect">
            <a:avLst/>
          </a:prstGeom>
          <a:solidFill>
            <a:srgbClr val="E4E4E4"/>
          </a:solidFill>
          <a:ln>
            <a:solidFill>
              <a:srgbClr val="E4E4E4"/>
            </a:solidFill>
          </a:ln>
        </p:spPr>
        <p:txBody>
          <a:bodyPr wrap="square" rtlCol="0">
            <a:spAutoFit/>
          </a:bodyPr>
          <a:lstStyle/>
          <a:p>
            <a:pPr algn="ctr"/>
            <a:r>
              <a:rPr lang="es-MX" sz="1100" dirty="0"/>
              <a:t>Cada persona auxiliar solo podrá utilizar dos dispositivos simultáneamente.</a:t>
            </a:r>
          </a:p>
        </p:txBody>
      </p:sp>
      <p:cxnSp>
        <p:nvCxnSpPr>
          <p:cNvPr id="36" name="Conector: angular 35">
            <a:extLst>
              <a:ext uri="{FF2B5EF4-FFF2-40B4-BE49-F238E27FC236}">
                <a16:creationId xmlns:a16="http://schemas.microsoft.com/office/drawing/2014/main" id="{C1EF2DD5-C877-4C17-B6CF-37CEFF148BBA}"/>
              </a:ext>
            </a:extLst>
          </p:cNvPr>
          <p:cNvCxnSpPr>
            <a:stCxn id="21" idx="1"/>
          </p:cNvCxnSpPr>
          <p:nvPr/>
        </p:nvCxnSpPr>
        <p:spPr>
          <a:xfrm rot="10800000" flipV="1">
            <a:off x="5209953" y="2769062"/>
            <a:ext cx="1196694" cy="6599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r 37">
            <a:extLst>
              <a:ext uri="{FF2B5EF4-FFF2-40B4-BE49-F238E27FC236}">
                <a16:creationId xmlns:a16="http://schemas.microsoft.com/office/drawing/2014/main" id="{475F282B-8296-4485-9C0F-06CD77CA4BFF}"/>
              </a:ext>
            </a:extLst>
          </p:cNvPr>
          <p:cNvCxnSpPr>
            <a:stCxn id="24" idx="1"/>
          </p:cNvCxnSpPr>
          <p:nvPr/>
        </p:nvCxnSpPr>
        <p:spPr>
          <a:xfrm rot="10800000" flipV="1">
            <a:off x="5209953" y="3461558"/>
            <a:ext cx="1181656" cy="536284"/>
          </a:xfrm>
          <a:prstGeom prst="bentConnector3">
            <a:avLst>
              <a:gd name="adj1" fmla="val 329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ector: angular 41">
            <a:extLst>
              <a:ext uri="{FF2B5EF4-FFF2-40B4-BE49-F238E27FC236}">
                <a16:creationId xmlns:a16="http://schemas.microsoft.com/office/drawing/2014/main" id="{0EBC8365-CC67-4E92-842D-0684E4686490}"/>
              </a:ext>
            </a:extLst>
          </p:cNvPr>
          <p:cNvCxnSpPr>
            <a:stCxn id="31" idx="1"/>
          </p:cNvCxnSpPr>
          <p:nvPr/>
        </p:nvCxnSpPr>
        <p:spPr>
          <a:xfrm rot="10800000" flipV="1">
            <a:off x="5209953" y="4052754"/>
            <a:ext cx="1181657" cy="519245"/>
          </a:xfrm>
          <a:prstGeom prst="bentConnector3">
            <a:avLst>
              <a:gd name="adj1" fmla="val 15808"/>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Marcador de contenido 14">
            <a:extLst>
              <a:ext uri="{FF2B5EF4-FFF2-40B4-BE49-F238E27FC236}">
                <a16:creationId xmlns:a16="http://schemas.microsoft.com/office/drawing/2014/main" id="{0D4CE46C-2F11-4605-9474-08A752364F70}"/>
              </a:ext>
            </a:extLst>
          </p:cNvPr>
          <p:cNvSpPr txBox="1">
            <a:spLocks/>
          </p:cNvSpPr>
          <p:nvPr/>
        </p:nvSpPr>
        <p:spPr>
          <a:xfrm>
            <a:off x="5728644" y="5297501"/>
            <a:ext cx="3898473" cy="1231678"/>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just">
              <a:lnSpc>
                <a:spcPct val="100000"/>
              </a:lnSpc>
              <a:buFont typeface="Wingdings 2" pitchFamily="18" charset="2"/>
              <a:buNone/>
            </a:pPr>
            <a:r>
              <a:rPr lang="es-MX" sz="1600" dirty="0"/>
              <a:t>Una vez ingresados los datos se desplegará una ventana para el ingreso, ya sea por Google, Facebook o Twitter.</a:t>
            </a:r>
          </a:p>
        </p:txBody>
      </p:sp>
      <p:pic>
        <p:nvPicPr>
          <p:cNvPr id="16" name="Imagen 15">
            <a:extLst>
              <a:ext uri="{FF2B5EF4-FFF2-40B4-BE49-F238E27FC236}">
                <a16:creationId xmlns:a16="http://schemas.microsoft.com/office/drawing/2014/main" id="{BE4B9CD3-0F41-483B-A658-3ADFA040ECF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45" b="99276" l="0" r="100000">
                        <a14:foregroundMark x1="55241" y1="36614" x2="55241" y2="36614"/>
                        <a14:foregroundMark x1="51841" y1="47757" x2="51841" y2="47757"/>
                      </a14:backgroundRemoval>
                    </a14:imgEffect>
                  </a14:imgLayer>
                </a14:imgProps>
              </a:ext>
              <a:ext uri="{28A0092B-C50C-407E-A947-70E740481C1C}">
                <a14:useLocalDpi xmlns:a14="http://schemas.microsoft.com/office/drawing/2010/main"/>
              </a:ext>
            </a:extLst>
          </a:blip>
          <a:srcRect/>
          <a:stretch/>
        </p:blipFill>
        <p:spPr>
          <a:xfrm>
            <a:off x="10681394" y="5006692"/>
            <a:ext cx="855738" cy="1730882"/>
          </a:xfrm>
          <a:prstGeom prst="rect">
            <a:avLst/>
          </a:prstGeom>
        </p:spPr>
      </p:pic>
      <p:pic>
        <p:nvPicPr>
          <p:cNvPr id="17" name="Imagen 16">
            <a:extLst>
              <a:ext uri="{FF2B5EF4-FFF2-40B4-BE49-F238E27FC236}">
                <a16:creationId xmlns:a16="http://schemas.microsoft.com/office/drawing/2014/main" id="{FF13C1BB-6097-4AF0-A30D-82899EAD20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31588" y="5006692"/>
            <a:ext cx="845335" cy="1730882"/>
          </a:xfrm>
          <a:prstGeom prst="rect">
            <a:avLst/>
          </a:prstGeom>
        </p:spPr>
      </p:pic>
      <p:pic>
        <p:nvPicPr>
          <p:cNvPr id="20" name="Imagen 19">
            <a:extLst>
              <a:ext uri="{FF2B5EF4-FFF2-40B4-BE49-F238E27FC236}">
                <a16:creationId xmlns:a16="http://schemas.microsoft.com/office/drawing/2014/main" id="{4FBDFACC-B7E4-465B-919F-8C1FBF67893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flipH="1">
            <a:off x="2747694" y="3710763"/>
            <a:ext cx="360382" cy="287079"/>
          </a:xfrm>
          <a:prstGeom prst="rect">
            <a:avLst/>
          </a:prstGeom>
        </p:spPr>
      </p:pic>
    </p:spTree>
    <p:extLst>
      <p:ext uri="{BB962C8B-B14F-4D97-AF65-F5344CB8AC3E}">
        <p14:creationId xmlns:p14="http://schemas.microsoft.com/office/powerpoint/2010/main" val="2522551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0CD59E-7535-4EC8-8629-270B5712F4A6}"/>
              </a:ext>
            </a:extLst>
          </p:cNvPr>
          <p:cNvSpPr>
            <a:spLocks noGrp="1"/>
          </p:cNvSpPr>
          <p:nvPr>
            <p:ph type="title"/>
          </p:nvPr>
        </p:nvSpPr>
        <p:spPr/>
        <p:txBody>
          <a:bodyPr anchor="t">
            <a:normAutofit/>
          </a:bodyPr>
          <a:lstStyle/>
          <a:p>
            <a:r>
              <a:rPr lang="es-MX" sz="4000" dirty="0"/>
              <a:t>MARCO NORMATIVO</a:t>
            </a:r>
          </a:p>
        </p:txBody>
      </p:sp>
      <p:sp>
        <p:nvSpPr>
          <p:cNvPr id="3" name="Marcador de contenido 2">
            <a:extLst>
              <a:ext uri="{FF2B5EF4-FFF2-40B4-BE49-F238E27FC236}">
                <a16:creationId xmlns:a16="http://schemas.microsoft.com/office/drawing/2014/main" id="{CCEF28D2-A648-4F6B-834A-36C39C449C8C}"/>
              </a:ext>
            </a:extLst>
          </p:cNvPr>
          <p:cNvSpPr>
            <a:spLocks noGrp="1"/>
          </p:cNvSpPr>
          <p:nvPr>
            <p:ph idx="1"/>
          </p:nvPr>
        </p:nvSpPr>
        <p:spPr/>
        <p:txBody>
          <a:bodyPr>
            <a:normAutofit fontScale="92500" lnSpcReduction="20000"/>
          </a:bodyPr>
          <a:lstStyle/>
          <a:p>
            <a:pPr algn="just"/>
            <a:r>
              <a:rPr lang="es-ES" dirty="0"/>
              <a:t>LINEAMIENTOS DEL INSTITUTO ESTATAL ELECTORAL PARA LA CONSTITUCIÓN DE PARTIDOS POLÍTICOS LOCALES</a:t>
            </a:r>
          </a:p>
          <a:p>
            <a:pPr lvl="1" algn="just"/>
            <a:r>
              <a:rPr lang="es-ES" dirty="0"/>
              <a:t>Artículo 57. </a:t>
            </a:r>
          </a:p>
          <a:p>
            <a:pPr marL="502920" lvl="1" indent="0" algn="just">
              <a:buNone/>
            </a:pPr>
            <a:r>
              <a:rPr lang="es-ES" dirty="0"/>
              <a:t>…, habrá dos tipos de listas de personas afiliadas:</a:t>
            </a:r>
          </a:p>
          <a:p>
            <a:pPr marL="502920" lvl="1" indent="0" algn="just">
              <a:buNone/>
            </a:pPr>
            <a:r>
              <a:rPr lang="es-ES" dirty="0"/>
              <a:t> I. Las listas de asistencia correspondientes a las asambleas distritales o municipales realizadas por la Organización Ciudadana; y</a:t>
            </a:r>
          </a:p>
          <a:p>
            <a:pPr marL="502920" lvl="1" indent="0" algn="just">
              <a:buNone/>
            </a:pPr>
            <a:r>
              <a:rPr lang="es-ES" dirty="0"/>
              <a:t>II. Las listas de las personas afiliadas con que cuenta la Organización Ciudadana en el </a:t>
            </a:r>
            <a:r>
              <a:rPr lang="es-ES" u="sng" dirty="0"/>
              <a:t>resto de la entidad</a:t>
            </a:r>
            <a:r>
              <a:rPr lang="es-ES" dirty="0"/>
              <a:t>. Estas listas, a su vez, podrán proceder de dos fuentes distintas: </a:t>
            </a:r>
          </a:p>
          <a:p>
            <a:pPr marL="502920" lvl="1" indent="0" algn="just">
              <a:buNone/>
            </a:pPr>
            <a:r>
              <a:rPr lang="es-ES" dirty="0"/>
              <a:t>	a) </a:t>
            </a:r>
            <a:r>
              <a:rPr lang="es-ES" b="1" dirty="0"/>
              <a:t>Aplicación móvil</a:t>
            </a:r>
            <a:r>
              <a:rPr lang="es-ES" dirty="0"/>
              <a:t>; y</a:t>
            </a:r>
          </a:p>
          <a:p>
            <a:pPr marL="502920" lvl="1" indent="0" algn="just">
              <a:buNone/>
            </a:pPr>
            <a:r>
              <a:rPr lang="es-ES" dirty="0"/>
              <a:t>	b) </a:t>
            </a:r>
            <a:r>
              <a:rPr lang="es-ES" b="1" dirty="0"/>
              <a:t>Régimen de excepción</a:t>
            </a:r>
            <a:r>
              <a:rPr lang="es-ES" dirty="0"/>
              <a:t>. </a:t>
            </a:r>
          </a:p>
          <a:p>
            <a:pPr marL="0" indent="0" algn="just">
              <a:buNone/>
            </a:pPr>
            <a:r>
              <a:rPr lang="es-ES" dirty="0"/>
              <a:t> </a:t>
            </a:r>
          </a:p>
          <a:p>
            <a:pPr algn="just"/>
            <a:r>
              <a:rPr lang="es-ES" dirty="0"/>
              <a:t>LINEAMIENTOS PARA LA VERIFICACION DEL NÚMERO MINIMO DE PERSONAS AFILIADAS A LAS ORGANIZACIONES DE LA CIUDADANÍA INTERESADAS EN OBTENER SU REGISTRO COMO PARTIDO POLÍTICO LOCAL</a:t>
            </a:r>
          </a:p>
          <a:p>
            <a:pPr lvl="1" algn="just"/>
            <a:r>
              <a:rPr lang="es-ES" dirty="0"/>
              <a:t>Lineamiento 10. </a:t>
            </a:r>
          </a:p>
          <a:p>
            <a:pPr marL="502920" lvl="1" indent="0" algn="just">
              <a:buNone/>
            </a:pPr>
            <a:r>
              <a:rPr lang="es-ES" dirty="0"/>
              <a:t>Las organizaciones tienen las obligaciones siguientes:</a:t>
            </a:r>
          </a:p>
          <a:p>
            <a:pPr marL="502920" lvl="1" indent="0" algn="just">
              <a:buNone/>
            </a:pPr>
            <a:r>
              <a:rPr lang="es-ES" dirty="0"/>
              <a:t>…</a:t>
            </a:r>
          </a:p>
          <a:p>
            <a:pPr marL="502920" lvl="1" indent="0" algn="just">
              <a:buNone/>
            </a:pPr>
            <a:r>
              <a:rPr lang="es-ES" dirty="0"/>
              <a:t>h) Remitir a través de sus personas auxiliares acreditadas, la información captada por medio de la Aplicación Móvil al servidos central del INE.</a:t>
            </a:r>
          </a:p>
        </p:txBody>
      </p:sp>
    </p:spTree>
    <p:extLst>
      <p:ext uri="{BB962C8B-B14F-4D97-AF65-F5344CB8AC3E}">
        <p14:creationId xmlns:p14="http://schemas.microsoft.com/office/powerpoint/2010/main" val="79076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Registro de un auxiliar.</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32111"/>
            <a:ext cx="10881126" cy="1181749"/>
          </a:xfrm>
        </p:spPr>
        <p:txBody>
          <a:bodyPr anchor="t">
            <a:normAutofit/>
          </a:bodyPr>
          <a:lstStyle/>
          <a:p>
            <a:pPr marL="0" indent="0" algn="just">
              <a:lnSpc>
                <a:spcPct val="100000"/>
              </a:lnSpc>
              <a:buFont typeface="Wingdings 2" pitchFamily="18" charset="2"/>
              <a:buNone/>
            </a:pPr>
            <a:r>
              <a:rPr lang="es-MX" sz="1600" b="1" dirty="0"/>
              <a:t>Proceso de registro de un auxiliar.</a:t>
            </a:r>
          </a:p>
        </p:txBody>
      </p:sp>
      <p:sp>
        <p:nvSpPr>
          <p:cNvPr id="34" name="CuadroTexto 33">
            <a:extLst>
              <a:ext uri="{FF2B5EF4-FFF2-40B4-BE49-F238E27FC236}">
                <a16:creationId xmlns:a16="http://schemas.microsoft.com/office/drawing/2014/main" id="{9DB9C327-126F-42B7-8AC1-4B9C0C6258FB}"/>
              </a:ext>
            </a:extLst>
          </p:cNvPr>
          <p:cNvSpPr txBox="1"/>
          <p:nvPr/>
        </p:nvSpPr>
        <p:spPr>
          <a:xfrm>
            <a:off x="531508" y="1117379"/>
            <a:ext cx="3544423" cy="5478423"/>
          </a:xfrm>
          <a:prstGeom prst="rect">
            <a:avLst/>
          </a:prstGeom>
          <a:solidFill>
            <a:srgbClr val="E4E4E4"/>
          </a:solidFill>
          <a:ln>
            <a:solidFill>
              <a:srgbClr val="E4E4E4"/>
            </a:solidFill>
          </a:ln>
        </p:spPr>
        <p:txBody>
          <a:bodyPr wrap="square" rtlCol="0">
            <a:spAutoFit/>
          </a:bodyPr>
          <a:lstStyle/>
          <a:p>
            <a:pPr algn="ctr"/>
            <a:r>
              <a:rPr lang="es-MX" sz="1400" dirty="0"/>
              <a:t>CREDENCIAL PARA VOTAR</a:t>
            </a:r>
          </a:p>
          <a:p>
            <a:pPr algn="ctr"/>
            <a:endParaRPr lang="es-MX" sz="1400" dirty="0"/>
          </a:p>
          <a:p>
            <a:pPr marL="342900" indent="-342900">
              <a:buAutoNum type="arabicParenR"/>
            </a:pPr>
            <a:r>
              <a:rPr lang="es-MX" sz="1400" dirty="0"/>
              <a:t>Seleccionar el tipo de credencial.</a:t>
            </a:r>
          </a:p>
          <a:p>
            <a:pPr marL="342900" indent="-342900">
              <a:buAutoNum type="arabicParenR"/>
            </a:pPr>
            <a:r>
              <a:rPr lang="es-MX" sz="1400" dirty="0"/>
              <a:t>Seleccionado el tipo, se tendrá que capturar el anverso y reverso de la CPV vigente.</a:t>
            </a:r>
          </a:p>
          <a:p>
            <a:pPr marL="342900" indent="-342900">
              <a:buAutoNum type="arabicParenR"/>
            </a:pPr>
            <a:r>
              <a:rPr lang="es-MX" sz="1400" dirty="0"/>
              <a:t>Se selecciona la casilla de CPV original.</a:t>
            </a:r>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p:txBody>
      </p:sp>
      <p:sp>
        <p:nvSpPr>
          <p:cNvPr id="23" name="CuadroTexto 22">
            <a:extLst>
              <a:ext uri="{FF2B5EF4-FFF2-40B4-BE49-F238E27FC236}">
                <a16:creationId xmlns:a16="http://schemas.microsoft.com/office/drawing/2014/main" id="{A3C0E540-3D84-48D0-9899-4198C2EC8245}"/>
              </a:ext>
            </a:extLst>
          </p:cNvPr>
          <p:cNvSpPr txBox="1"/>
          <p:nvPr/>
        </p:nvSpPr>
        <p:spPr>
          <a:xfrm>
            <a:off x="4323788" y="1117379"/>
            <a:ext cx="3544423" cy="5863144"/>
          </a:xfrm>
          <a:prstGeom prst="rect">
            <a:avLst/>
          </a:prstGeom>
          <a:solidFill>
            <a:srgbClr val="E4E4E4"/>
          </a:solidFill>
          <a:ln>
            <a:solidFill>
              <a:srgbClr val="E4E4E4"/>
            </a:solidFill>
          </a:ln>
        </p:spPr>
        <p:txBody>
          <a:bodyPr wrap="square" rtlCol="0">
            <a:spAutoFit/>
          </a:bodyPr>
          <a:lstStyle/>
          <a:p>
            <a:pPr algn="ctr"/>
            <a:r>
              <a:rPr lang="es-MX" sz="1400" dirty="0"/>
              <a:t>FOTO VIVA</a:t>
            </a:r>
          </a:p>
          <a:p>
            <a:pPr algn="ctr"/>
            <a:endParaRPr lang="es-MX" sz="1400" dirty="0"/>
          </a:p>
          <a:p>
            <a:pPr marL="342900" indent="-342900">
              <a:buAutoNum type="arabicParenR"/>
            </a:pPr>
            <a:r>
              <a:rPr lang="es-MX" sz="1400" dirty="0"/>
              <a:t>Tomar la fotografía, de frente, sin sombrero, rostro descubierto, con luz.</a:t>
            </a:r>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algn="ctr"/>
            <a:r>
              <a:rPr lang="es-MX" sz="1400" dirty="0"/>
              <a:t>FIRMA AUTOGRAFA</a:t>
            </a:r>
          </a:p>
          <a:p>
            <a:pPr algn="ctr"/>
            <a:endParaRPr lang="es-MX" sz="1400" dirty="0"/>
          </a:p>
          <a:p>
            <a:pPr marL="342900" indent="-342900">
              <a:buAutoNum type="arabicParenR"/>
            </a:pPr>
            <a:r>
              <a:rPr lang="es-MX" sz="1400" dirty="0"/>
              <a:t>Se ingresa la firma del auxiliar</a:t>
            </a:r>
          </a:p>
          <a:p>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endParaRPr lang="es-MX" sz="1100" dirty="0"/>
          </a:p>
        </p:txBody>
      </p:sp>
      <p:sp>
        <p:nvSpPr>
          <p:cNvPr id="25" name="CuadroTexto 24">
            <a:extLst>
              <a:ext uri="{FF2B5EF4-FFF2-40B4-BE49-F238E27FC236}">
                <a16:creationId xmlns:a16="http://schemas.microsoft.com/office/drawing/2014/main" id="{5B4E5C55-476F-4B0E-9C3C-FCF2A667BB1C}"/>
              </a:ext>
            </a:extLst>
          </p:cNvPr>
          <p:cNvSpPr txBox="1"/>
          <p:nvPr/>
        </p:nvSpPr>
        <p:spPr>
          <a:xfrm>
            <a:off x="8116068" y="1117378"/>
            <a:ext cx="3544423" cy="4616648"/>
          </a:xfrm>
          <a:prstGeom prst="rect">
            <a:avLst/>
          </a:prstGeom>
          <a:solidFill>
            <a:srgbClr val="E4E4E4"/>
          </a:solidFill>
          <a:ln>
            <a:solidFill>
              <a:srgbClr val="E4E4E4"/>
            </a:solidFill>
          </a:ln>
        </p:spPr>
        <p:txBody>
          <a:bodyPr wrap="square" rtlCol="0">
            <a:spAutoFit/>
          </a:bodyPr>
          <a:lstStyle/>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r>
              <a:rPr lang="es-MX" sz="1400" dirty="0"/>
              <a:t>GENERAR CONTRASEÑA</a:t>
            </a:r>
          </a:p>
          <a:p>
            <a:pPr algn="ctr"/>
            <a:endParaRPr lang="es-MX" sz="1400" dirty="0"/>
          </a:p>
          <a:p>
            <a:pPr marL="342900" indent="-342900">
              <a:buAutoNum type="arabicParenR"/>
            </a:pPr>
            <a:r>
              <a:rPr lang="es-MX" sz="1400" dirty="0"/>
              <a:t>Se introduce una contraseña de por lo menos 4 caracteres con por lo menos una letra y un número.</a:t>
            </a:r>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p:txBody>
      </p:sp>
      <p:pic>
        <p:nvPicPr>
          <p:cNvPr id="3" name="Imagen 2">
            <a:extLst>
              <a:ext uri="{FF2B5EF4-FFF2-40B4-BE49-F238E27FC236}">
                <a16:creationId xmlns:a16="http://schemas.microsoft.com/office/drawing/2014/main" id="{114ADE4B-638E-4692-A05A-C80EF49F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778" b="75000" l="76467" r="86885">
                        <a14:foregroundMark x1="78422" y1="31000" x2="78523" y2="62778"/>
                        <a14:foregroundMark x1="84693" y1="71556" x2="84693" y2="71556"/>
                        <a14:foregroundMark x1="84592" y1="71333" x2="79939" y2="71333"/>
                        <a14:foregroundMark x1="86008" y1="49556" x2="86008" y2="49556"/>
                      </a14:backgroundRemoval>
                    </a14:imgEffect>
                  </a14:imgLayer>
                </a14:imgProps>
              </a:ext>
            </a:extLst>
          </a:blip>
          <a:srcRect l="76308" t="19922" r="12965" b="25427"/>
          <a:stretch/>
        </p:blipFill>
        <p:spPr>
          <a:xfrm>
            <a:off x="995914" y="2560804"/>
            <a:ext cx="1307805" cy="2021832"/>
          </a:xfrm>
          <a:prstGeom prst="rect">
            <a:avLst/>
          </a:prstGeom>
        </p:spPr>
      </p:pic>
      <p:pic>
        <p:nvPicPr>
          <p:cNvPr id="5" name="Imagen 4">
            <a:extLst>
              <a:ext uri="{FF2B5EF4-FFF2-40B4-BE49-F238E27FC236}">
                <a16:creationId xmlns:a16="http://schemas.microsoft.com/office/drawing/2014/main" id="{41B81EF5-597B-47A6-981E-8C8DCA4D46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778" b="74111" l="76467" r="86682">
                        <a14:foregroundMark x1="80411" y1="44111" x2="80411" y2="44111"/>
                        <a14:foregroundMark x1="80243" y1="40111" x2="83007" y2="44667"/>
                        <a14:foregroundMark x1="79973" y1="53000" x2="83446" y2="58444"/>
                        <a14:foregroundMark x1="78388" y1="57889" x2="78388" y2="57889"/>
                        <a14:foregroundMark x1="78321" y1="58778" x2="78051" y2="58778"/>
                      </a14:backgroundRemoval>
                    </a14:imgEffect>
                  </a14:imgLayer>
                </a14:imgProps>
              </a:ext>
            </a:extLst>
          </a:blip>
          <a:srcRect l="75959" t="19922" r="13052" b="25140"/>
          <a:stretch/>
        </p:blipFill>
        <p:spPr>
          <a:xfrm>
            <a:off x="2265605" y="2560804"/>
            <a:ext cx="1339702" cy="2032464"/>
          </a:xfrm>
          <a:prstGeom prst="rect">
            <a:avLst/>
          </a:prstGeom>
        </p:spPr>
      </p:pic>
      <p:pic>
        <p:nvPicPr>
          <p:cNvPr id="8" name="Imagen 7">
            <a:extLst>
              <a:ext uri="{FF2B5EF4-FFF2-40B4-BE49-F238E27FC236}">
                <a16:creationId xmlns:a16="http://schemas.microsoft.com/office/drawing/2014/main" id="{D951A0E8-A9AF-46F4-AC78-6C34D56F3C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778" b="74556" l="76467" r="86514"/>
                    </a14:imgEffect>
                  </a14:imgLayer>
                </a14:imgProps>
              </a:ext>
            </a:extLst>
          </a:blip>
          <a:srcRect l="76047" t="19922" r="13139" b="25140"/>
          <a:stretch/>
        </p:blipFill>
        <p:spPr>
          <a:xfrm>
            <a:off x="947167" y="4501382"/>
            <a:ext cx="1318438" cy="2032464"/>
          </a:xfrm>
          <a:prstGeom prst="rect">
            <a:avLst/>
          </a:prstGeom>
        </p:spPr>
      </p:pic>
      <p:pic>
        <p:nvPicPr>
          <p:cNvPr id="10" name="Imagen 9">
            <a:extLst>
              <a:ext uri="{FF2B5EF4-FFF2-40B4-BE49-F238E27FC236}">
                <a16:creationId xmlns:a16="http://schemas.microsoft.com/office/drawing/2014/main" id="{365A2E1C-327A-43D1-8E3F-5C1B1683863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778" b="78667" l="75860" r="87222">
                        <a14:foregroundMark x1="85772" y1="55333" x2="85671" y2="29444"/>
                        <a14:backgroundMark x1="84963" y1="74778" x2="77984" y2="75333"/>
                      </a14:backgroundRemoval>
                    </a14:imgEffect>
                  </a14:imgLayer>
                </a14:imgProps>
              </a:ext>
            </a:extLst>
          </a:blip>
          <a:srcRect l="75436" t="19922" r="12355" b="24852"/>
          <a:stretch/>
        </p:blipFill>
        <p:spPr>
          <a:xfrm>
            <a:off x="2191176" y="4501382"/>
            <a:ext cx="1488559" cy="2043097"/>
          </a:xfrm>
          <a:prstGeom prst="rect">
            <a:avLst/>
          </a:prstGeom>
        </p:spPr>
      </p:pic>
      <p:pic>
        <p:nvPicPr>
          <p:cNvPr id="12" name="Imagen 11">
            <a:extLst>
              <a:ext uri="{FF2B5EF4-FFF2-40B4-BE49-F238E27FC236}">
                <a16:creationId xmlns:a16="http://schemas.microsoft.com/office/drawing/2014/main" id="{97414FCB-14DD-426B-97B3-9FB9C937DE5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556" b="74889" l="76231" r="86615"/>
                    </a14:imgEffect>
                  </a14:imgLayer>
                </a14:imgProps>
              </a:ext>
            </a:extLst>
          </a:blip>
          <a:srcRect l="76134" t="22266" r="13052" b="25140"/>
          <a:stretch/>
        </p:blipFill>
        <p:spPr>
          <a:xfrm>
            <a:off x="4779714" y="2096780"/>
            <a:ext cx="1239188" cy="1828801"/>
          </a:xfrm>
          <a:prstGeom prst="rect">
            <a:avLst/>
          </a:prstGeom>
        </p:spPr>
      </p:pic>
      <p:pic>
        <p:nvPicPr>
          <p:cNvPr id="14" name="Imagen 13">
            <a:extLst>
              <a:ext uri="{FF2B5EF4-FFF2-40B4-BE49-F238E27FC236}">
                <a16:creationId xmlns:a16="http://schemas.microsoft.com/office/drawing/2014/main" id="{7D677114-03B0-4AC2-A26F-5E8FA42F428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1000" b="74889" l="76365" r="86244"/>
                    </a14:imgEffect>
                  </a14:imgLayer>
                </a14:imgProps>
              </a:ext>
            </a:extLst>
          </a:blip>
          <a:srcRect l="76134" t="19946" r="13401" b="24852"/>
          <a:stretch/>
        </p:blipFill>
        <p:spPr>
          <a:xfrm>
            <a:off x="6093331" y="2000820"/>
            <a:ext cx="1199215" cy="1919445"/>
          </a:xfrm>
          <a:prstGeom prst="rect">
            <a:avLst/>
          </a:prstGeom>
        </p:spPr>
      </p:pic>
      <p:pic>
        <p:nvPicPr>
          <p:cNvPr id="27" name="Imagen 26">
            <a:extLst>
              <a:ext uri="{FF2B5EF4-FFF2-40B4-BE49-F238E27FC236}">
                <a16:creationId xmlns:a16="http://schemas.microsoft.com/office/drawing/2014/main" id="{29DA74EB-8B12-46F6-A660-41136DDBA82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889" b="74000" l="76568" r="86345">
                        <a14:foregroundMark x1="78658" y1="34667" x2="83817" y2="61111"/>
                        <a14:foregroundMark x1="82502" y1="37222" x2="80479" y2="37444"/>
                      </a14:backgroundRemoval>
                    </a14:imgEffect>
                  </a14:imgLayer>
                </a14:imgProps>
              </a:ext>
            </a:extLst>
          </a:blip>
          <a:srcRect l="76308" t="21977" r="13226" b="24853"/>
          <a:stretch/>
        </p:blipFill>
        <p:spPr>
          <a:xfrm>
            <a:off x="4834823" y="4817004"/>
            <a:ext cx="1199216" cy="1848791"/>
          </a:xfrm>
          <a:prstGeom prst="rect">
            <a:avLst/>
          </a:prstGeom>
        </p:spPr>
      </p:pic>
      <p:pic>
        <p:nvPicPr>
          <p:cNvPr id="29" name="Imagen 28">
            <a:extLst>
              <a:ext uri="{FF2B5EF4-FFF2-40B4-BE49-F238E27FC236}">
                <a16:creationId xmlns:a16="http://schemas.microsoft.com/office/drawing/2014/main" id="{8A422D7E-7E10-4715-8E38-6397731D075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1111" b="74000" l="76703" r="86615">
                        <a14:foregroundMark x1="84929" y1="60222" x2="78490" y2="32000"/>
                        <a14:foregroundMark x1="80310" y1="49556" x2="79636" y2="50111"/>
                        <a14:foregroundMark x1="83109" y1="41222" x2="84423" y2="44111"/>
                      </a14:backgroundRemoval>
                    </a14:imgEffect>
                  </a14:imgLayer>
                </a14:imgProps>
              </a:ext>
            </a:extLst>
          </a:blip>
          <a:srcRect l="76047" t="19946" r="12965" b="25715"/>
          <a:stretch/>
        </p:blipFill>
        <p:spPr>
          <a:xfrm>
            <a:off x="6049175" y="4746350"/>
            <a:ext cx="1279155" cy="1919445"/>
          </a:xfrm>
          <a:prstGeom prst="rect">
            <a:avLst/>
          </a:prstGeom>
        </p:spPr>
      </p:pic>
      <p:pic>
        <p:nvPicPr>
          <p:cNvPr id="32" name="Imagen 31">
            <a:extLst>
              <a:ext uri="{FF2B5EF4-FFF2-40B4-BE49-F238E27FC236}">
                <a16:creationId xmlns:a16="http://schemas.microsoft.com/office/drawing/2014/main" id="{0A8E4881-9320-4C32-900F-861C85DACA2A}"/>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5333" b="51667" l="78388" r="84761"/>
                    </a14:imgEffect>
                  </a14:imgLayer>
                </a14:imgProps>
              </a:ext>
            </a:extLst>
          </a:blip>
          <a:srcRect l="78314" t="44683" r="15058" b="47557"/>
          <a:stretch/>
        </p:blipFill>
        <p:spPr>
          <a:xfrm>
            <a:off x="8116068" y="1480691"/>
            <a:ext cx="1663208" cy="590875"/>
          </a:xfrm>
          <a:prstGeom prst="rect">
            <a:avLst/>
          </a:prstGeom>
        </p:spPr>
      </p:pic>
      <p:pic>
        <p:nvPicPr>
          <p:cNvPr id="39" name="Imagen 38">
            <a:extLst>
              <a:ext uri="{FF2B5EF4-FFF2-40B4-BE49-F238E27FC236}">
                <a16:creationId xmlns:a16="http://schemas.microsoft.com/office/drawing/2014/main" id="{2B51B03C-0791-4878-9394-F91D60B2469F}"/>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43222" b="52667" l="78355" r="84626">
                        <a14:foregroundMark x1="79434" y1="46667" x2="83547" y2="46556"/>
                        <a14:foregroundMark x1="82232" y1="45222" x2="81018" y2="45222"/>
                        <a14:foregroundMark x1="82232" y1="48000" x2="80850" y2="47778"/>
                      </a14:backgroundRemoval>
                    </a14:imgEffect>
                  </a14:imgLayer>
                </a14:imgProps>
              </a:ext>
            </a:extLst>
          </a:blip>
          <a:srcRect l="78314" t="42959" r="15145" b="46407"/>
          <a:stretch/>
        </p:blipFill>
        <p:spPr>
          <a:xfrm>
            <a:off x="9751496" y="1275084"/>
            <a:ext cx="1896619" cy="935665"/>
          </a:xfrm>
          <a:prstGeom prst="rect">
            <a:avLst/>
          </a:prstGeom>
        </p:spPr>
      </p:pic>
      <p:pic>
        <p:nvPicPr>
          <p:cNvPr id="41" name="Imagen 40">
            <a:extLst>
              <a:ext uri="{FF2B5EF4-FFF2-40B4-BE49-F238E27FC236}">
                <a16:creationId xmlns:a16="http://schemas.microsoft.com/office/drawing/2014/main" id="{94C8E898-DE39-41E3-A28E-337CC7E295D0}"/>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2000" b="73889" l="76500" r="86312"/>
                    </a14:imgEffect>
                  </a14:imgLayer>
                </a14:imgProps>
              </a:ext>
            </a:extLst>
          </a:blip>
          <a:srcRect l="76221" t="21333" r="13227" b="24277"/>
          <a:stretch/>
        </p:blipFill>
        <p:spPr>
          <a:xfrm>
            <a:off x="9351747" y="3569748"/>
            <a:ext cx="1227259" cy="1919445"/>
          </a:xfrm>
          <a:prstGeom prst="rect">
            <a:avLst/>
          </a:prstGeom>
        </p:spPr>
      </p:pic>
      <p:sp>
        <p:nvSpPr>
          <p:cNvPr id="45" name="CuadroTexto 44">
            <a:extLst>
              <a:ext uri="{FF2B5EF4-FFF2-40B4-BE49-F238E27FC236}">
                <a16:creationId xmlns:a16="http://schemas.microsoft.com/office/drawing/2014/main" id="{6EE6F6DB-F7BF-44BC-8496-3BD0E9C6C34A}"/>
              </a:ext>
            </a:extLst>
          </p:cNvPr>
          <p:cNvSpPr txBox="1"/>
          <p:nvPr/>
        </p:nvSpPr>
        <p:spPr>
          <a:xfrm>
            <a:off x="8116068" y="5875922"/>
            <a:ext cx="3544423" cy="830997"/>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MX" sz="1600" dirty="0"/>
              <a:t>A terminar el proceso el auxiliar recibirá un correo con los datos del dispositivo que se dio de alta en la App Móvil.</a:t>
            </a:r>
          </a:p>
        </p:txBody>
      </p:sp>
    </p:spTree>
    <p:extLst>
      <p:ext uri="{BB962C8B-B14F-4D97-AF65-F5344CB8AC3E}">
        <p14:creationId xmlns:p14="http://schemas.microsoft.com/office/powerpoint/2010/main" val="332124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Imagen 23">
            <a:extLst>
              <a:ext uri="{FF2B5EF4-FFF2-40B4-BE49-F238E27FC236}">
                <a16:creationId xmlns:a16="http://schemas.microsoft.com/office/drawing/2014/main" id="{7C8EB4F9-0354-45EF-AB80-58F6629B91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760" y="421248"/>
            <a:ext cx="7439274" cy="3288106"/>
          </a:xfrm>
          <a:prstGeom prst="rect">
            <a:avLst/>
          </a:prstGeom>
        </p:spPr>
      </p:pic>
      <p:pic>
        <p:nvPicPr>
          <p:cNvPr id="26" name="Imagen 25">
            <a:extLst>
              <a:ext uri="{FF2B5EF4-FFF2-40B4-BE49-F238E27FC236}">
                <a16:creationId xmlns:a16="http://schemas.microsoft.com/office/drawing/2014/main" id="{F459C6D2-E0A6-4BBC-BE0E-1E11954F8A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1784" y="3680010"/>
            <a:ext cx="7440153" cy="3164400"/>
          </a:xfrm>
          <a:prstGeom prst="rect">
            <a:avLst/>
          </a:prstGeom>
        </p:spPr>
      </p:pic>
    </p:spTree>
    <p:extLst>
      <p:ext uri="{BB962C8B-B14F-4D97-AF65-F5344CB8AC3E}">
        <p14:creationId xmlns:p14="http://schemas.microsoft.com/office/powerpoint/2010/main" val="224089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192EBB30-E4A3-446B-9A0C-B63545F45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1344" y="514031"/>
            <a:ext cx="7421873" cy="3404203"/>
          </a:xfrm>
          <a:prstGeom prst="rect">
            <a:avLst/>
          </a:prstGeom>
        </p:spPr>
      </p:pic>
      <p:pic>
        <p:nvPicPr>
          <p:cNvPr id="6" name="Imagen 5">
            <a:extLst>
              <a:ext uri="{FF2B5EF4-FFF2-40B4-BE49-F238E27FC236}">
                <a16:creationId xmlns:a16="http://schemas.microsoft.com/office/drawing/2014/main" id="{B0F99759-4A8A-4B6E-8C3B-089A4E946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6516" y="3680010"/>
            <a:ext cx="7588956" cy="3164400"/>
          </a:xfrm>
          <a:prstGeom prst="rect">
            <a:avLst/>
          </a:prstGeom>
        </p:spPr>
      </p:pic>
    </p:spTree>
    <p:extLst>
      <p:ext uri="{BB962C8B-B14F-4D97-AF65-F5344CB8AC3E}">
        <p14:creationId xmlns:p14="http://schemas.microsoft.com/office/powerpoint/2010/main" val="421086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FCF9A1DE-EC3F-43B6-A318-3F0EA81DB0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28" y="467720"/>
            <a:ext cx="7463154" cy="3404203"/>
          </a:xfrm>
          <a:prstGeom prst="rect">
            <a:avLst/>
          </a:prstGeom>
        </p:spPr>
      </p:pic>
      <p:pic>
        <p:nvPicPr>
          <p:cNvPr id="4" name="Imagen 3">
            <a:extLst>
              <a:ext uri="{FF2B5EF4-FFF2-40B4-BE49-F238E27FC236}">
                <a16:creationId xmlns:a16="http://schemas.microsoft.com/office/drawing/2014/main" id="{922C4401-0EB2-4EA0-9314-7851579059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18853" y="3545468"/>
            <a:ext cx="6304929" cy="3312532"/>
          </a:xfrm>
          <a:prstGeom prst="rect">
            <a:avLst/>
          </a:prstGeom>
        </p:spPr>
      </p:pic>
    </p:spTree>
    <p:extLst>
      <p:ext uri="{BB962C8B-B14F-4D97-AF65-F5344CB8AC3E}">
        <p14:creationId xmlns:p14="http://schemas.microsoft.com/office/powerpoint/2010/main" val="142923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Captación de afiliaciones mediante la App Móvil</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32111"/>
            <a:ext cx="10881126" cy="1181749"/>
          </a:xfrm>
        </p:spPr>
        <p:txBody>
          <a:bodyPr anchor="t">
            <a:normAutofit/>
          </a:bodyPr>
          <a:lstStyle/>
          <a:p>
            <a:pPr marL="0" indent="0" algn="just">
              <a:lnSpc>
                <a:spcPct val="100000"/>
              </a:lnSpc>
              <a:buFont typeface="Wingdings 2" pitchFamily="18" charset="2"/>
              <a:buNone/>
            </a:pPr>
            <a:r>
              <a:rPr lang="es-MX" sz="1600" b="1" dirty="0"/>
              <a:t>Proceso de captación de afiliaciones</a:t>
            </a:r>
          </a:p>
        </p:txBody>
      </p:sp>
      <p:graphicFrame>
        <p:nvGraphicFramePr>
          <p:cNvPr id="2" name="Diagrama 1">
            <a:extLst>
              <a:ext uri="{FF2B5EF4-FFF2-40B4-BE49-F238E27FC236}">
                <a16:creationId xmlns:a16="http://schemas.microsoft.com/office/drawing/2014/main" id="{241A2F22-796B-492D-A8C0-10183F12958D}"/>
              </a:ext>
            </a:extLst>
          </p:cNvPr>
          <p:cNvGraphicFramePr/>
          <p:nvPr>
            <p:extLst>
              <p:ext uri="{D42A27DB-BD31-4B8C-83A1-F6EECF244321}">
                <p14:modId xmlns:p14="http://schemas.microsoft.com/office/powerpoint/2010/main" val="3585296166"/>
              </p:ext>
            </p:extLst>
          </p:nvPr>
        </p:nvGraphicFramePr>
        <p:xfrm>
          <a:off x="1711996" y="732111"/>
          <a:ext cx="876800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6793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id="{18933D92-106B-48CD-BEB7-C7451FF732B6}"/>
              </a:ext>
            </a:extLst>
          </p:cNvPr>
          <p:cNvSpPr txBox="1"/>
          <p:nvPr/>
        </p:nvSpPr>
        <p:spPr>
          <a:xfrm>
            <a:off x="539076" y="788935"/>
            <a:ext cx="5377674" cy="5755422"/>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1600" dirty="0"/>
              <a:t>CAPTURA DE DATOS</a:t>
            </a:r>
          </a:p>
          <a:p>
            <a:pPr algn="ctr"/>
            <a:endParaRPr lang="es-MX" sz="1600" dirty="0"/>
          </a:p>
          <a:p>
            <a:pPr marL="342900" indent="-342900">
              <a:buFont typeface="+mj-lt"/>
              <a:buAutoNum type="arabicPeriod"/>
            </a:pPr>
            <a:r>
              <a:rPr lang="es-MX" sz="1600" dirty="0"/>
              <a:t>Se selecciona el apartado de captura de datos. </a:t>
            </a:r>
          </a:p>
          <a:p>
            <a:pPr algn="ctr"/>
            <a:r>
              <a:rPr lang="es-MX" sz="1600" dirty="0"/>
              <a:t>       </a:t>
            </a:r>
            <a:r>
              <a:rPr lang="es-MX" sz="1200" dirty="0"/>
              <a:t>(Se puede hacer sin conexión a internet)</a:t>
            </a:r>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startAt="2"/>
            </a:pPr>
            <a:r>
              <a:rPr lang="es-MX" sz="1600" dirty="0"/>
              <a:t>Se selecciona el auxiliar que captará la afiliación e ingresa la contraseña</a:t>
            </a:r>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Captación de afiliaciones. </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25" name="CuadroTexto 24">
            <a:extLst>
              <a:ext uri="{FF2B5EF4-FFF2-40B4-BE49-F238E27FC236}">
                <a16:creationId xmlns:a16="http://schemas.microsoft.com/office/drawing/2014/main" id="{5B4E5C55-476F-4B0E-9C3C-FCF2A667BB1C}"/>
              </a:ext>
            </a:extLst>
          </p:cNvPr>
          <p:cNvSpPr txBox="1"/>
          <p:nvPr/>
        </p:nvSpPr>
        <p:spPr>
          <a:xfrm>
            <a:off x="8116068" y="1117378"/>
            <a:ext cx="3544423" cy="4616648"/>
          </a:xfrm>
          <a:prstGeom prst="rect">
            <a:avLst/>
          </a:prstGeom>
          <a:solidFill>
            <a:srgbClr val="E4E4E4"/>
          </a:solidFill>
          <a:ln>
            <a:solidFill>
              <a:srgbClr val="E4E4E4"/>
            </a:solidFill>
          </a:ln>
        </p:spPr>
        <p:txBody>
          <a:bodyPr wrap="square" rtlCol="0">
            <a:spAutoFit/>
          </a:bodyPr>
          <a:lstStyle/>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r>
              <a:rPr lang="es-MX" sz="1400" dirty="0"/>
              <a:t>GENERAR CONTRASEÑA</a:t>
            </a:r>
          </a:p>
          <a:p>
            <a:pPr algn="ctr"/>
            <a:endParaRPr lang="es-MX" sz="1400" dirty="0"/>
          </a:p>
          <a:p>
            <a:pPr marL="342900" indent="-342900">
              <a:buAutoNum type="arabicParenR"/>
            </a:pPr>
            <a:r>
              <a:rPr lang="es-MX" sz="1400" dirty="0"/>
              <a:t>Se introduce una contraseña de por lo menos 4 caracteres con por lo menos una letra y un número.</a:t>
            </a:r>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a:p>
            <a:pPr marL="342900" indent="-342900">
              <a:buAutoNum type="arabicParenR"/>
            </a:pPr>
            <a:endParaRPr lang="es-MX" sz="1400" dirty="0"/>
          </a:p>
        </p:txBody>
      </p:sp>
      <p:pic>
        <p:nvPicPr>
          <p:cNvPr id="32" name="Imagen 31">
            <a:extLst>
              <a:ext uri="{FF2B5EF4-FFF2-40B4-BE49-F238E27FC236}">
                <a16:creationId xmlns:a16="http://schemas.microsoft.com/office/drawing/2014/main" id="{0A8E4881-9320-4C32-900F-861C85DACA2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333" b="51667" l="78388" r="84761"/>
                    </a14:imgEffect>
                  </a14:imgLayer>
                </a14:imgProps>
              </a:ext>
            </a:extLst>
          </a:blip>
          <a:srcRect l="78314" t="44683" r="15058" b="47557"/>
          <a:stretch/>
        </p:blipFill>
        <p:spPr>
          <a:xfrm>
            <a:off x="8116068" y="1480691"/>
            <a:ext cx="1663208" cy="590875"/>
          </a:xfrm>
          <a:prstGeom prst="rect">
            <a:avLst/>
          </a:prstGeom>
        </p:spPr>
      </p:pic>
      <p:pic>
        <p:nvPicPr>
          <p:cNvPr id="39" name="Imagen 38">
            <a:extLst>
              <a:ext uri="{FF2B5EF4-FFF2-40B4-BE49-F238E27FC236}">
                <a16:creationId xmlns:a16="http://schemas.microsoft.com/office/drawing/2014/main" id="{2B51B03C-0791-4878-9394-F91D60B246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22" b="52667" l="78355" r="84626">
                        <a14:foregroundMark x1="79434" y1="46667" x2="83547" y2="46556"/>
                        <a14:foregroundMark x1="82232" y1="45222" x2="81018" y2="45222"/>
                        <a14:foregroundMark x1="82232" y1="48000" x2="80850" y2="47778"/>
                      </a14:backgroundRemoval>
                    </a14:imgEffect>
                  </a14:imgLayer>
                </a14:imgProps>
              </a:ext>
            </a:extLst>
          </a:blip>
          <a:srcRect l="78314" t="42959" r="15145" b="46407"/>
          <a:stretch/>
        </p:blipFill>
        <p:spPr>
          <a:xfrm>
            <a:off x="9751496" y="1275084"/>
            <a:ext cx="1896619" cy="935665"/>
          </a:xfrm>
          <a:prstGeom prst="rect">
            <a:avLst/>
          </a:prstGeom>
        </p:spPr>
      </p:pic>
      <p:pic>
        <p:nvPicPr>
          <p:cNvPr id="41" name="Imagen 40">
            <a:extLst>
              <a:ext uri="{FF2B5EF4-FFF2-40B4-BE49-F238E27FC236}">
                <a16:creationId xmlns:a16="http://schemas.microsoft.com/office/drawing/2014/main" id="{94C8E898-DE39-41E3-A28E-337CC7E295D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00" b="73889" l="76500" r="86312"/>
                    </a14:imgEffect>
                  </a14:imgLayer>
                </a14:imgProps>
              </a:ext>
            </a:extLst>
          </a:blip>
          <a:srcRect l="76221" t="21333" r="13227" b="24277"/>
          <a:stretch/>
        </p:blipFill>
        <p:spPr>
          <a:xfrm>
            <a:off x="9351747" y="3569748"/>
            <a:ext cx="1227259" cy="1919445"/>
          </a:xfrm>
          <a:prstGeom prst="rect">
            <a:avLst/>
          </a:prstGeom>
        </p:spPr>
      </p:pic>
      <p:sp>
        <p:nvSpPr>
          <p:cNvPr id="24" name="CuadroTexto 23">
            <a:extLst>
              <a:ext uri="{FF2B5EF4-FFF2-40B4-BE49-F238E27FC236}">
                <a16:creationId xmlns:a16="http://schemas.microsoft.com/office/drawing/2014/main" id="{75AE7BDC-D193-4C76-B7EA-2D1D7EC31410}"/>
              </a:ext>
            </a:extLst>
          </p:cNvPr>
          <p:cNvSpPr txBox="1"/>
          <p:nvPr/>
        </p:nvSpPr>
        <p:spPr>
          <a:xfrm>
            <a:off x="6275249" y="791060"/>
            <a:ext cx="5393258" cy="5755422"/>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mj-lt"/>
              <a:buAutoNum type="arabicPeriod" startAt="3"/>
            </a:pPr>
            <a:r>
              <a:rPr lang="es-MX" sz="1600" dirty="0"/>
              <a:t>Se  pregunta al ciudadano si está de acuerdo en conceder su apoyo mostrando el nombre de la AC y el emblema.</a:t>
            </a:r>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r>
              <a:rPr lang="es-MX" sz="1600" dirty="0"/>
              <a:t>Se sigue el mismo procedimiento de registro de auxiliares para el ciudadano.</a:t>
            </a:r>
          </a:p>
          <a:p>
            <a:pPr marL="800100" lvl="1" indent="-342900">
              <a:buFont typeface="Arial" panose="020B0604020202020204" pitchFamily="34" charset="0"/>
              <a:buChar char="•"/>
            </a:pPr>
            <a:r>
              <a:rPr lang="es-MX" sz="1600" dirty="0"/>
              <a:t>Elección y captura de CPV (que capta los datos).</a:t>
            </a:r>
          </a:p>
          <a:p>
            <a:pPr marL="800100" lvl="1" indent="-342900">
              <a:buFont typeface="Arial" panose="020B0604020202020204" pitchFamily="34" charset="0"/>
              <a:buChar char="•"/>
            </a:pPr>
            <a:r>
              <a:rPr lang="es-MX" sz="1600" dirty="0"/>
              <a:t>Toma de fotografía viva.</a:t>
            </a:r>
          </a:p>
          <a:p>
            <a:pPr marL="800100" lvl="1" indent="-342900">
              <a:buFont typeface="Arial" panose="020B0604020202020204" pitchFamily="34" charset="0"/>
              <a:buChar char="•"/>
            </a:pPr>
            <a:r>
              <a:rPr lang="es-MX" sz="1600" dirty="0"/>
              <a:t>Firma de aceptación.</a:t>
            </a:r>
          </a:p>
          <a:p>
            <a:pPr lvl="1"/>
            <a:endParaRPr lang="es-MX" sz="1600" dirty="0"/>
          </a:p>
          <a:p>
            <a:pPr marL="342900" indent="-342900">
              <a:buFont typeface="+mj-lt"/>
              <a:buAutoNum type="arabicPeriod" startAt="3"/>
            </a:pPr>
            <a:r>
              <a:rPr lang="es-MX" sz="1600" dirty="0"/>
              <a:t>Se almacena la información en el dispositivo.</a:t>
            </a:r>
          </a:p>
          <a:p>
            <a:pPr marL="342900" indent="-342900">
              <a:buFont typeface="+mj-lt"/>
              <a:buAutoNum type="arabicPeriod" startAt="3"/>
            </a:pPr>
            <a:endParaRPr lang="es-MX" sz="1600" dirty="0"/>
          </a:p>
          <a:p>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a:p>
            <a:pPr marL="342900" indent="-342900">
              <a:buFont typeface="+mj-lt"/>
              <a:buAutoNum type="arabicPeriod" startAt="3"/>
            </a:pPr>
            <a:endParaRPr lang="es-MX" sz="1600" dirty="0"/>
          </a:p>
        </p:txBody>
      </p:sp>
      <p:pic>
        <p:nvPicPr>
          <p:cNvPr id="26" name="Imagen 25">
            <a:extLst>
              <a:ext uri="{FF2B5EF4-FFF2-40B4-BE49-F238E27FC236}">
                <a16:creationId xmlns:a16="http://schemas.microsoft.com/office/drawing/2014/main" id="{7E0555F3-3469-4F79-A1BD-2627402586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2000" b="74000" l="75961" r="86413"/>
                    </a14:imgEffect>
                  </a14:imgLayer>
                </a14:imgProps>
              </a:ext>
            </a:extLst>
          </a:blip>
          <a:srcRect l="76370" t="21403" r="13226" b="25427"/>
          <a:stretch/>
        </p:blipFill>
        <p:spPr>
          <a:xfrm>
            <a:off x="1828823" y="1844880"/>
            <a:ext cx="1167802" cy="1811103"/>
          </a:xfrm>
          <a:prstGeom prst="rect">
            <a:avLst/>
          </a:prstGeom>
        </p:spPr>
      </p:pic>
      <p:pic>
        <p:nvPicPr>
          <p:cNvPr id="28" name="Imagen 27">
            <a:extLst>
              <a:ext uri="{FF2B5EF4-FFF2-40B4-BE49-F238E27FC236}">
                <a16:creationId xmlns:a16="http://schemas.microsoft.com/office/drawing/2014/main" id="{B1133D12-34BE-4BA5-8163-E419A57BD69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111" b="74889" l="76669" r="86514">
                        <a14:foregroundMark x1="81457" y1="35222" x2="82502" y2="57667"/>
                        <a14:foregroundMark x1="85536" y1="63667" x2="77714" y2="32000"/>
                      </a14:backgroundRemoval>
                    </a14:imgEffect>
                  </a14:imgLayer>
                </a14:imgProps>
              </a:ext>
            </a:extLst>
          </a:blip>
          <a:srcRect l="76483" t="21403" r="13401" b="24565"/>
          <a:stretch/>
        </p:blipFill>
        <p:spPr>
          <a:xfrm>
            <a:off x="1753498" y="4297692"/>
            <a:ext cx="1328515" cy="2153110"/>
          </a:xfrm>
          <a:prstGeom prst="rect">
            <a:avLst/>
          </a:prstGeom>
        </p:spPr>
      </p:pic>
      <p:pic>
        <p:nvPicPr>
          <p:cNvPr id="30" name="Imagen 29">
            <a:extLst>
              <a:ext uri="{FF2B5EF4-FFF2-40B4-BE49-F238E27FC236}">
                <a16:creationId xmlns:a16="http://schemas.microsoft.com/office/drawing/2014/main" id="{93F02DF3-E02E-479D-92F0-F7F90DD4B09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2222" b="75111" l="76231" r="86649">
                        <a14:foregroundMark x1="78591" y1="36889" x2="84592" y2="45556"/>
                      </a14:backgroundRemoval>
                    </a14:imgEffect>
                  </a14:imgLayer>
                </a14:imgProps>
              </a:ext>
            </a:extLst>
          </a:blip>
          <a:srcRect l="76047" t="21116" r="12878" b="22654"/>
          <a:stretch/>
        </p:blipFill>
        <p:spPr>
          <a:xfrm>
            <a:off x="3280935" y="4270149"/>
            <a:ext cx="1466405" cy="2259030"/>
          </a:xfrm>
          <a:prstGeom prst="rect">
            <a:avLst/>
          </a:prstGeom>
        </p:spPr>
      </p:pic>
      <p:pic>
        <p:nvPicPr>
          <p:cNvPr id="31" name="Imagen 30">
            <a:extLst>
              <a:ext uri="{FF2B5EF4-FFF2-40B4-BE49-F238E27FC236}">
                <a16:creationId xmlns:a16="http://schemas.microsoft.com/office/drawing/2014/main" id="{ADB0CBC7-F2BC-4D8E-A80B-B7B894DFB22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000" b="75778" l="75860" r="86649">
                        <a14:foregroundMark x1="78152" y1="32889" x2="80917" y2="33778"/>
                        <a14:foregroundMark x1="79198" y1="45556" x2="84423" y2="46111"/>
                        <a14:foregroundMark x1="83446" y1="33444" x2="81726" y2="33444"/>
                      </a14:backgroundRemoval>
                    </a14:imgEffect>
                  </a14:imgLayer>
                </a14:imgProps>
              </a:ext>
            </a:extLst>
          </a:blip>
          <a:srcRect l="76134" t="21403" r="13052" b="22654"/>
          <a:stretch/>
        </p:blipFill>
        <p:spPr>
          <a:xfrm>
            <a:off x="8407338" y="1324574"/>
            <a:ext cx="1129080" cy="1772350"/>
          </a:xfrm>
          <a:prstGeom prst="rect">
            <a:avLst/>
          </a:prstGeom>
        </p:spPr>
      </p:pic>
      <p:pic>
        <p:nvPicPr>
          <p:cNvPr id="33" name="Imagen 32">
            <a:extLst>
              <a:ext uri="{FF2B5EF4-FFF2-40B4-BE49-F238E27FC236}">
                <a16:creationId xmlns:a16="http://schemas.microsoft.com/office/drawing/2014/main" id="{F7019C9B-B8A8-46FC-9A04-71D3C0BE6A1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2000" b="76222" l="75961" r="86851">
                        <a14:foregroundMark x1="77782" y1="32889" x2="82771" y2="33222"/>
                        <a14:foregroundMark x1="79265" y1="44111" x2="82940" y2="45556"/>
                      </a14:backgroundRemoval>
                    </a14:imgEffect>
                  </a14:imgLayer>
                </a14:imgProps>
              </a:ext>
            </a:extLst>
          </a:blip>
          <a:srcRect l="75523" t="20829" r="12704" b="22654"/>
          <a:stretch/>
        </p:blipFill>
        <p:spPr>
          <a:xfrm>
            <a:off x="8374619" y="4765993"/>
            <a:ext cx="1194517" cy="1739981"/>
          </a:xfrm>
          <a:prstGeom prst="rect">
            <a:avLst/>
          </a:prstGeom>
        </p:spPr>
      </p:pic>
      <p:grpSp>
        <p:nvGrpSpPr>
          <p:cNvPr id="16" name="Grupo 15">
            <a:extLst>
              <a:ext uri="{FF2B5EF4-FFF2-40B4-BE49-F238E27FC236}">
                <a16:creationId xmlns:a16="http://schemas.microsoft.com/office/drawing/2014/main" id="{B754ACC3-7A38-4FAB-8B31-F52389B0247B}"/>
              </a:ext>
            </a:extLst>
          </p:cNvPr>
          <p:cNvGrpSpPr/>
          <p:nvPr/>
        </p:nvGrpSpPr>
        <p:grpSpPr>
          <a:xfrm>
            <a:off x="3280935" y="1765005"/>
            <a:ext cx="1264538" cy="1921863"/>
            <a:chOff x="3090128" y="1641668"/>
            <a:chExt cx="2826622" cy="4384329"/>
          </a:xfrm>
        </p:grpSpPr>
        <p:pic>
          <p:nvPicPr>
            <p:cNvPr id="17" name="Imagen 16">
              <a:extLst>
                <a:ext uri="{FF2B5EF4-FFF2-40B4-BE49-F238E27FC236}">
                  <a16:creationId xmlns:a16="http://schemas.microsoft.com/office/drawing/2014/main" id="{2C38BA42-5B3C-475E-9769-BD93C65F4E5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21667" b="74889" l="75826" r="86649">
                          <a14:foregroundMark x1="78928" y1="44444" x2="83715" y2="53889"/>
                          <a14:foregroundMark x1="84423" y1="31444" x2="84322" y2="57889"/>
                          <a14:backgroundMark x1="76770" y1="39333" x2="76770" y2="39333"/>
                        </a14:backgroundRemoval>
                      </a14:imgEffect>
                    </a14:imgLayer>
                  </a14:imgProps>
                </a:ext>
              </a:extLst>
            </a:blip>
            <a:srcRect l="75959" t="20462" r="13230" b="24277"/>
            <a:stretch/>
          </p:blipFill>
          <p:spPr>
            <a:xfrm>
              <a:off x="3090128" y="1641668"/>
              <a:ext cx="2826622" cy="4384329"/>
            </a:xfrm>
            <a:prstGeom prst="rect">
              <a:avLst/>
            </a:prstGeom>
          </p:spPr>
        </p:pic>
        <p:sp>
          <p:nvSpPr>
            <p:cNvPr id="18" name="Rectángulo 17">
              <a:extLst>
                <a:ext uri="{FF2B5EF4-FFF2-40B4-BE49-F238E27FC236}">
                  <a16:creationId xmlns:a16="http://schemas.microsoft.com/office/drawing/2014/main" id="{C12CF28E-D708-4B96-8A14-27ECBD8AA966}"/>
                </a:ext>
              </a:extLst>
            </p:cNvPr>
            <p:cNvSpPr/>
            <p:nvPr/>
          </p:nvSpPr>
          <p:spPr>
            <a:xfrm>
              <a:off x="3422292" y="2513151"/>
              <a:ext cx="968955" cy="1527221"/>
            </a:xfrm>
            <a:prstGeom prst="rect">
              <a:avLst/>
            </a:prstGeom>
            <a:solidFill>
              <a:srgbClr val="EA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3" name="Imagen 22">
            <a:extLst>
              <a:ext uri="{FF2B5EF4-FFF2-40B4-BE49-F238E27FC236}">
                <a16:creationId xmlns:a16="http://schemas.microsoft.com/office/drawing/2014/main" id="{BBA8B329-F43B-4A42-809A-4E964F6D0690}"/>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flipH="1">
            <a:off x="4327145" y="2157651"/>
            <a:ext cx="290448" cy="231370"/>
          </a:xfrm>
          <a:prstGeom prst="rect">
            <a:avLst/>
          </a:prstGeom>
        </p:spPr>
      </p:pic>
      <p:pic>
        <p:nvPicPr>
          <p:cNvPr id="27" name="Imagen 26">
            <a:extLst>
              <a:ext uri="{FF2B5EF4-FFF2-40B4-BE49-F238E27FC236}">
                <a16:creationId xmlns:a16="http://schemas.microsoft.com/office/drawing/2014/main" id="{8BF9E799-4EF1-498E-97E2-EA01C19CF6E1}"/>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a:off x="1803500" y="2246254"/>
            <a:ext cx="290448" cy="231370"/>
          </a:xfrm>
          <a:prstGeom prst="rect">
            <a:avLst/>
          </a:prstGeom>
        </p:spPr>
      </p:pic>
    </p:spTree>
    <p:extLst>
      <p:ext uri="{BB962C8B-B14F-4D97-AF65-F5344CB8AC3E}">
        <p14:creationId xmlns:p14="http://schemas.microsoft.com/office/powerpoint/2010/main" val="142598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282730" y="0"/>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id="{18933D92-106B-48CD-BEB7-C7451FF732B6}"/>
              </a:ext>
            </a:extLst>
          </p:cNvPr>
          <p:cNvSpPr txBox="1"/>
          <p:nvPr/>
        </p:nvSpPr>
        <p:spPr>
          <a:xfrm>
            <a:off x="539076" y="788935"/>
            <a:ext cx="5377674" cy="5755422"/>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1600" dirty="0"/>
              <a:t>ENVIO DE DATOS</a:t>
            </a:r>
          </a:p>
          <a:p>
            <a:pPr algn="ctr"/>
            <a:endParaRPr lang="es-MX" sz="1600" dirty="0"/>
          </a:p>
          <a:p>
            <a:pPr marL="342900" indent="-342900">
              <a:buFont typeface="+mj-lt"/>
              <a:buAutoNum type="arabicPeriod"/>
            </a:pPr>
            <a:r>
              <a:rPr lang="es-MX" sz="1600" dirty="0"/>
              <a:t>Se selecciona la opción de envío de capturas.</a:t>
            </a:r>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marL="342900" indent="-342900">
              <a:buFont typeface="+mj-lt"/>
              <a:buAutoNum type="arabicPeriod"/>
            </a:pP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a:p>
            <a:pPr algn="ctr"/>
            <a:endParaRPr lang="es-MX" sz="1600" dirty="0"/>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Captación de afiliaciones. </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24" name="CuadroTexto 23">
            <a:extLst>
              <a:ext uri="{FF2B5EF4-FFF2-40B4-BE49-F238E27FC236}">
                <a16:creationId xmlns:a16="http://schemas.microsoft.com/office/drawing/2014/main" id="{75AE7BDC-D193-4C76-B7EA-2D1D7EC31410}"/>
              </a:ext>
            </a:extLst>
          </p:cNvPr>
          <p:cNvSpPr txBox="1"/>
          <p:nvPr/>
        </p:nvSpPr>
        <p:spPr>
          <a:xfrm>
            <a:off x="6275248" y="788336"/>
            <a:ext cx="5393258" cy="4031873"/>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mj-lt"/>
              <a:buAutoNum type="arabicPeriod" startAt="2"/>
            </a:pPr>
            <a:endParaRPr lang="es-MX" sz="1600" dirty="0"/>
          </a:p>
          <a:p>
            <a:pPr marL="342900" indent="-342900">
              <a:buFont typeface="+mj-lt"/>
              <a:buAutoNum type="arabicPeriod" startAt="2"/>
            </a:pPr>
            <a:r>
              <a:rPr lang="es-MX" sz="1600" dirty="0"/>
              <a:t>Se da clic en siguiente y se procede al envío de los datos </a:t>
            </a:r>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endParaRPr lang="es-MX" sz="1600" dirty="0"/>
          </a:p>
          <a:p>
            <a:pPr marL="342900" indent="-342900">
              <a:buFont typeface="+mj-lt"/>
              <a:buAutoNum type="arabicPeriod" startAt="2"/>
            </a:pPr>
            <a:r>
              <a:rPr lang="es-MX" sz="1600" dirty="0"/>
              <a:t>Al realizarse el envío se recibirá en el correo del auxiliar un acuse de recibo de los apoyos enviados.</a:t>
            </a:r>
          </a:p>
        </p:txBody>
      </p:sp>
      <p:pic>
        <p:nvPicPr>
          <p:cNvPr id="26" name="Imagen 25">
            <a:extLst>
              <a:ext uri="{FF2B5EF4-FFF2-40B4-BE49-F238E27FC236}">
                <a16:creationId xmlns:a16="http://schemas.microsoft.com/office/drawing/2014/main" id="{7E0555F3-3469-4F79-A1BD-26274025862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000" b="74000" l="75961" r="86413"/>
                    </a14:imgEffect>
                  </a14:imgLayer>
                </a14:imgProps>
              </a:ext>
            </a:extLst>
          </a:blip>
          <a:srcRect l="76370" t="21403" r="13226" b="25427"/>
          <a:stretch/>
        </p:blipFill>
        <p:spPr>
          <a:xfrm>
            <a:off x="673739" y="1718946"/>
            <a:ext cx="2724064" cy="4224655"/>
          </a:xfrm>
          <a:prstGeom prst="rect">
            <a:avLst/>
          </a:prstGeom>
        </p:spPr>
      </p:pic>
      <p:grpSp>
        <p:nvGrpSpPr>
          <p:cNvPr id="2" name="Grupo 1">
            <a:extLst>
              <a:ext uri="{FF2B5EF4-FFF2-40B4-BE49-F238E27FC236}">
                <a16:creationId xmlns:a16="http://schemas.microsoft.com/office/drawing/2014/main" id="{5E087492-1800-4844-8D50-60F476E5221E}"/>
              </a:ext>
            </a:extLst>
          </p:cNvPr>
          <p:cNvGrpSpPr/>
          <p:nvPr/>
        </p:nvGrpSpPr>
        <p:grpSpPr>
          <a:xfrm>
            <a:off x="3090128" y="1641668"/>
            <a:ext cx="2826622" cy="4384329"/>
            <a:chOff x="3090128" y="1641668"/>
            <a:chExt cx="2826622" cy="4384329"/>
          </a:xfrm>
        </p:grpSpPr>
        <p:pic>
          <p:nvPicPr>
            <p:cNvPr id="3" name="Imagen 2">
              <a:extLst>
                <a:ext uri="{FF2B5EF4-FFF2-40B4-BE49-F238E27FC236}">
                  <a16:creationId xmlns:a16="http://schemas.microsoft.com/office/drawing/2014/main" id="{6429A4F2-1EC8-4A94-AF91-FCE0A5657A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667" b="74889" l="75826" r="86649">
                          <a14:foregroundMark x1="78928" y1="44444" x2="83715" y2="53889"/>
                          <a14:foregroundMark x1="84423" y1="31444" x2="84322" y2="57889"/>
                          <a14:backgroundMark x1="76770" y1="39333" x2="76770" y2="39333"/>
                        </a14:backgroundRemoval>
                      </a14:imgEffect>
                    </a14:imgLayer>
                  </a14:imgProps>
                </a:ext>
              </a:extLst>
            </a:blip>
            <a:srcRect l="75959" t="20462" r="13230" b="24277"/>
            <a:stretch/>
          </p:blipFill>
          <p:spPr>
            <a:xfrm>
              <a:off x="3090128" y="1641668"/>
              <a:ext cx="2826622" cy="4384329"/>
            </a:xfrm>
            <a:prstGeom prst="rect">
              <a:avLst/>
            </a:prstGeom>
          </p:spPr>
        </p:pic>
        <p:sp>
          <p:nvSpPr>
            <p:cNvPr id="7" name="Rectángulo 6">
              <a:extLst>
                <a:ext uri="{FF2B5EF4-FFF2-40B4-BE49-F238E27FC236}">
                  <a16:creationId xmlns:a16="http://schemas.microsoft.com/office/drawing/2014/main" id="{0C1CC334-5FEC-474A-BE86-4DFD233A20E5}"/>
                </a:ext>
              </a:extLst>
            </p:cNvPr>
            <p:cNvSpPr/>
            <p:nvPr/>
          </p:nvSpPr>
          <p:spPr>
            <a:xfrm>
              <a:off x="3422292" y="2513151"/>
              <a:ext cx="968955" cy="1527221"/>
            </a:xfrm>
            <a:prstGeom prst="rect">
              <a:avLst/>
            </a:prstGeom>
            <a:solidFill>
              <a:srgbClr val="EA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9" name="Imagen 8">
            <a:extLst>
              <a:ext uri="{FF2B5EF4-FFF2-40B4-BE49-F238E27FC236}">
                <a16:creationId xmlns:a16="http://schemas.microsoft.com/office/drawing/2014/main" id="{8B80D2A7-4AAF-48AA-A055-7D7CA1CB6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000" b="75889" l="75961" r="86851"/>
                    </a14:imgEffect>
                  </a14:imgLayer>
                </a14:imgProps>
              </a:ext>
            </a:extLst>
          </a:blip>
          <a:srcRect l="75872" t="20160" r="12965" b="24278"/>
          <a:stretch/>
        </p:blipFill>
        <p:spPr>
          <a:xfrm>
            <a:off x="6319052" y="1379048"/>
            <a:ext cx="1756632" cy="2653141"/>
          </a:xfrm>
          <a:prstGeom prst="rect">
            <a:avLst/>
          </a:prstGeom>
        </p:spPr>
      </p:pic>
      <p:sp>
        <p:nvSpPr>
          <p:cNvPr id="23" name="CuadroTexto 22">
            <a:extLst>
              <a:ext uri="{FF2B5EF4-FFF2-40B4-BE49-F238E27FC236}">
                <a16:creationId xmlns:a16="http://schemas.microsoft.com/office/drawing/2014/main" id="{5BB9D8B6-950C-4D90-BD28-905E2A56CB1D}"/>
              </a:ext>
            </a:extLst>
          </p:cNvPr>
          <p:cNvSpPr txBox="1"/>
          <p:nvPr/>
        </p:nvSpPr>
        <p:spPr>
          <a:xfrm>
            <a:off x="6259666" y="6096951"/>
            <a:ext cx="5393258" cy="523220"/>
          </a:xfrm>
          <a:prstGeom prst="rect">
            <a:avLst/>
          </a:prstGeom>
          <a:solidFill>
            <a:srgbClr val="E4E4E4"/>
          </a:solidFill>
          <a:ln>
            <a:solidFill>
              <a:srgbClr val="E4E4E4"/>
            </a:solidFill>
          </a:ln>
        </p:spPr>
        <p:txBody>
          <a:bodyPr wrap="square" rtlCol="0">
            <a:spAutoFit/>
          </a:bodyPr>
          <a:lstStyle/>
          <a:p>
            <a:r>
              <a:rPr lang="es-MX" sz="1400" dirty="0"/>
              <a:t>Es importante que durante el envío de las capturas se esté conectado al Wifi, para dar velocidad a la carga y evitar el consumo de datos.</a:t>
            </a:r>
          </a:p>
        </p:txBody>
      </p:sp>
      <p:sp>
        <p:nvSpPr>
          <p:cNvPr id="27" name="CuadroTexto 26">
            <a:extLst>
              <a:ext uri="{FF2B5EF4-FFF2-40B4-BE49-F238E27FC236}">
                <a16:creationId xmlns:a16="http://schemas.microsoft.com/office/drawing/2014/main" id="{81E1D940-976C-4875-87ED-4F5BA84278DF}"/>
              </a:ext>
            </a:extLst>
          </p:cNvPr>
          <p:cNvSpPr txBox="1"/>
          <p:nvPr/>
        </p:nvSpPr>
        <p:spPr>
          <a:xfrm>
            <a:off x="6259666" y="5478478"/>
            <a:ext cx="5393258" cy="523220"/>
          </a:xfrm>
          <a:prstGeom prst="rect">
            <a:avLst/>
          </a:prstGeom>
          <a:solidFill>
            <a:srgbClr val="E4E4E4"/>
          </a:solidFill>
          <a:ln>
            <a:solidFill>
              <a:srgbClr val="E4E4E4"/>
            </a:solidFill>
          </a:ln>
        </p:spPr>
        <p:txBody>
          <a:bodyPr wrap="square" rtlCol="0">
            <a:spAutoFit/>
          </a:bodyPr>
          <a:lstStyle/>
          <a:p>
            <a:r>
              <a:rPr lang="es-MX" sz="1400" dirty="0"/>
              <a:t>Una vez enviados los datos de las capturas, la información de borrará del dispositivo y se libera el espacio en la memoria.</a:t>
            </a:r>
          </a:p>
        </p:txBody>
      </p:sp>
      <p:pic>
        <p:nvPicPr>
          <p:cNvPr id="11" name="Imagen 10">
            <a:extLst>
              <a:ext uri="{FF2B5EF4-FFF2-40B4-BE49-F238E27FC236}">
                <a16:creationId xmlns:a16="http://schemas.microsoft.com/office/drawing/2014/main" id="{8CEC4E88-1288-49F0-BF3C-29A90585C36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2000" b="74889" l="76298" r="86076">
                        <a14:foregroundMark x1="79198" y1="40333" x2="82333" y2="61111"/>
                        <a14:foregroundMark x1="77006" y1="66778" x2="77107" y2="29444"/>
                      </a14:backgroundRemoval>
                    </a14:imgEffect>
                  </a14:imgLayer>
                </a14:imgProps>
              </a:ext>
            </a:extLst>
          </a:blip>
          <a:srcRect l="76047" t="20828" r="13488" b="23609"/>
          <a:stretch/>
        </p:blipFill>
        <p:spPr>
          <a:xfrm>
            <a:off x="8172422" y="1379048"/>
            <a:ext cx="1646843" cy="2653141"/>
          </a:xfrm>
          <a:prstGeom prst="rect">
            <a:avLst/>
          </a:prstGeom>
        </p:spPr>
      </p:pic>
      <p:pic>
        <p:nvPicPr>
          <p:cNvPr id="13" name="Imagen 12">
            <a:extLst>
              <a:ext uri="{FF2B5EF4-FFF2-40B4-BE49-F238E27FC236}">
                <a16:creationId xmlns:a16="http://schemas.microsoft.com/office/drawing/2014/main" id="{65483237-A9CE-42F7-B064-9F22716FA6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000" b="74889" l="76467" r="86413">
                        <a14:foregroundMark x1="79636" y1="46667" x2="83378" y2="50444"/>
                        <a14:foregroundMark x1="78388" y1="52778" x2="83715" y2="52778"/>
                      </a14:backgroundRemoval>
                    </a14:imgEffect>
                  </a14:imgLayer>
                </a14:imgProps>
              </a:ext>
            </a:extLst>
          </a:blip>
          <a:srcRect l="76134" t="21403" r="13227" b="23990"/>
          <a:stretch/>
        </p:blipFill>
        <p:spPr>
          <a:xfrm>
            <a:off x="9916003" y="1379048"/>
            <a:ext cx="1703596" cy="2653141"/>
          </a:xfrm>
          <a:prstGeom prst="rect">
            <a:avLst/>
          </a:prstGeom>
        </p:spPr>
      </p:pic>
      <p:sp>
        <p:nvSpPr>
          <p:cNvPr id="29" name="CuadroTexto 28">
            <a:extLst>
              <a:ext uri="{FF2B5EF4-FFF2-40B4-BE49-F238E27FC236}">
                <a16:creationId xmlns:a16="http://schemas.microsoft.com/office/drawing/2014/main" id="{6D27F8D3-DAF7-4B51-BF9E-9DAD6A166171}"/>
              </a:ext>
            </a:extLst>
          </p:cNvPr>
          <p:cNvSpPr txBox="1"/>
          <p:nvPr/>
        </p:nvSpPr>
        <p:spPr>
          <a:xfrm>
            <a:off x="6259666" y="4875448"/>
            <a:ext cx="5393258" cy="523220"/>
          </a:xfrm>
          <a:prstGeom prst="rect">
            <a:avLst/>
          </a:prstGeom>
          <a:solidFill>
            <a:srgbClr val="E4E4E4"/>
          </a:solidFill>
          <a:ln>
            <a:solidFill>
              <a:srgbClr val="E4E4E4"/>
            </a:solidFill>
          </a:ln>
        </p:spPr>
        <p:txBody>
          <a:bodyPr wrap="square" rtlCol="0">
            <a:spAutoFit/>
          </a:bodyPr>
          <a:lstStyle/>
          <a:p>
            <a:r>
              <a:rPr lang="es-MX" sz="1400" dirty="0"/>
              <a:t>Se puede recabar cualquier número de afiliaciones durante el día y hacer un solo envío al final.</a:t>
            </a:r>
          </a:p>
        </p:txBody>
      </p:sp>
      <p:pic>
        <p:nvPicPr>
          <p:cNvPr id="16" name="Imagen 15">
            <a:extLst>
              <a:ext uri="{FF2B5EF4-FFF2-40B4-BE49-F238E27FC236}">
                <a16:creationId xmlns:a16="http://schemas.microsoft.com/office/drawing/2014/main" id="{84416FD5-4AF6-4F9A-BAB3-25C8517B8EE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flipH="1">
            <a:off x="5367919" y="3020335"/>
            <a:ext cx="446273" cy="355500"/>
          </a:xfrm>
          <a:prstGeom prst="rect">
            <a:avLst/>
          </a:prstGeom>
        </p:spPr>
      </p:pic>
      <p:pic>
        <p:nvPicPr>
          <p:cNvPr id="17" name="Imagen 16">
            <a:extLst>
              <a:ext uri="{FF2B5EF4-FFF2-40B4-BE49-F238E27FC236}">
                <a16:creationId xmlns:a16="http://schemas.microsoft.com/office/drawing/2014/main" id="{A184ED84-2A63-4734-BD82-A00AE6CA965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a:off x="673739" y="3375835"/>
            <a:ext cx="498003" cy="355500"/>
          </a:xfrm>
          <a:prstGeom prst="rect">
            <a:avLst/>
          </a:prstGeom>
        </p:spPr>
      </p:pic>
    </p:spTree>
    <p:extLst>
      <p:ext uri="{BB962C8B-B14F-4D97-AF65-F5344CB8AC3E}">
        <p14:creationId xmlns:p14="http://schemas.microsoft.com/office/powerpoint/2010/main" val="100338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84244" y="173794"/>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Otras funciones</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3" name="CuadroTexto 12">
            <a:extLst>
              <a:ext uri="{FF2B5EF4-FFF2-40B4-BE49-F238E27FC236}">
                <a16:creationId xmlns:a16="http://schemas.microsoft.com/office/drawing/2014/main" id="{A8022A05-47C6-418C-BF43-80D7B1A7EBC2}"/>
              </a:ext>
            </a:extLst>
          </p:cNvPr>
          <p:cNvSpPr txBox="1"/>
          <p:nvPr/>
        </p:nvSpPr>
        <p:spPr>
          <a:xfrm>
            <a:off x="4527233" y="1681916"/>
            <a:ext cx="4815638" cy="600164"/>
          </a:xfrm>
          <a:prstGeom prst="rect">
            <a:avLst/>
          </a:prstGeom>
          <a:solidFill>
            <a:srgbClr val="E4E4E4"/>
          </a:solidFill>
          <a:ln>
            <a:solidFill>
              <a:srgbClr val="E4E4E4"/>
            </a:solidFill>
          </a:ln>
        </p:spPr>
        <p:txBody>
          <a:bodyPr wrap="square" rtlCol="0">
            <a:spAutoFit/>
          </a:bodyPr>
          <a:lstStyle/>
          <a:p>
            <a:r>
              <a:rPr lang="es-MX" sz="1100" dirty="0"/>
              <a:t>La opción de </a:t>
            </a:r>
            <a:r>
              <a:rPr lang="es-MX" sz="1100" b="1" dirty="0"/>
              <a:t>avance de captura </a:t>
            </a:r>
            <a:r>
              <a:rPr lang="es-MX" sz="1100" dirty="0"/>
              <a:t>mostrará los datos del proceso y el reporte de avance del auxiliar registrado incluyendo el número de registros capturados, enviados y pendientes de envío.</a:t>
            </a:r>
          </a:p>
        </p:txBody>
      </p:sp>
      <p:sp>
        <p:nvSpPr>
          <p:cNvPr id="14" name="CuadroTexto 13">
            <a:extLst>
              <a:ext uri="{FF2B5EF4-FFF2-40B4-BE49-F238E27FC236}">
                <a16:creationId xmlns:a16="http://schemas.microsoft.com/office/drawing/2014/main" id="{113F2FA8-CD1F-446B-9D3B-755E8197D664}"/>
              </a:ext>
            </a:extLst>
          </p:cNvPr>
          <p:cNvSpPr txBox="1"/>
          <p:nvPr/>
        </p:nvSpPr>
        <p:spPr>
          <a:xfrm>
            <a:off x="4527233" y="2503783"/>
            <a:ext cx="4815638" cy="600164"/>
          </a:xfrm>
          <a:prstGeom prst="rect">
            <a:avLst/>
          </a:prstGeom>
          <a:solidFill>
            <a:srgbClr val="E4E4E4"/>
          </a:solidFill>
          <a:ln>
            <a:solidFill>
              <a:srgbClr val="E4E4E4"/>
            </a:solidFill>
          </a:ln>
        </p:spPr>
        <p:txBody>
          <a:bodyPr wrap="square" rtlCol="0">
            <a:spAutoFit/>
          </a:bodyPr>
          <a:lstStyle/>
          <a:p>
            <a:r>
              <a:rPr lang="es-MX" sz="1100" dirty="0"/>
              <a:t>Si se requiere se puede dar de baja un auxiliar de un dispositivo. </a:t>
            </a:r>
          </a:p>
          <a:p>
            <a:r>
              <a:rPr lang="es-MX" sz="1100" dirty="0"/>
              <a:t>Al seleccionar la opción se desplegará una página para seleccionar el proceso a dar de baja, se da clic en “auto-baja” y capturar la contraseña.</a:t>
            </a:r>
          </a:p>
        </p:txBody>
      </p:sp>
      <p:grpSp>
        <p:nvGrpSpPr>
          <p:cNvPr id="38" name="Grupo 37">
            <a:extLst>
              <a:ext uri="{FF2B5EF4-FFF2-40B4-BE49-F238E27FC236}">
                <a16:creationId xmlns:a16="http://schemas.microsoft.com/office/drawing/2014/main" id="{55D9F2DC-53DA-4860-97E5-44BC6C335A3D}"/>
              </a:ext>
            </a:extLst>
          </p:cNvPr>
          <p:cNvGrpSpPr/>
          <p:nvPr/>
        </p:nvGrpSpPr>
        <p:grpSpPr>
          <a:xfrm>
            <a:off x="650735" y="784021"/>
            <a:ext cx="3294525" cy="5350965"/>
            <a:chOff x="650735" y="784021"/>
            <a:chExt cx="3116047" cy="5098163"/>
          </a:xfrm>
        </p:grpSpPr>
        <p:grpSp>
          <p:nvGrpSpPr>
            <p:cNvPr id="8" name="Grupo 7">
              <a:extLst>
                <a:ext uri="{FF2B5EF4-FFF2-40B4-BE49-F238E27FC236}">
                  <a16:creationId xmlns:a16="http://schemas.microsoft.com/office/drawing/2014/main" id="{63E4D4F4-61DA-4A57-8288-2FA66DB953A6}"/>
                </a:ext>
              </a:extLst>
            </p:cNvPr>
            <p:cNvGrpSpPr/>
            <p:nvPr/>
          </p:nvGrpSpPr>
          <p:grpSpPr>
            <a:xfrm>
              <a:off x="650735" y="784021"/>
              <a:ext cx="3116047" cy="5098163"/>
              <a:chOff x="843521" y="879853"/>
              <a:chExt cx="2804022" cy="5098293"/>
            </a:xfrm>
          </p:grpSpPr>
          <p:pic>
            <p:nvPicPr>
              <p:cNvPr id="12" name="Imagen 11">
                <a:extLst>
                  <a:ext uri="{FF2B5EF4-FFF2-40B4-BE49-F238E27FC236}">
                    <a16:creationId xmlns:a16="http://schemas.microsoft.com/office/drawing/2014/main" id="{4E98422E-F774-4228-AB2E-F5DF58D5875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99701" l="0" r="99728"/>
                        </a14:imgEffect>
                      </a14:imgLayer>
                    </a14:imgProps>
                  </a:ext>
                  <a:ext uri="{28A0092B-C50C-407E-A947-70E740481C1C}">
                    <a14:useLocalDpi xmlns:a14="http://schemas.microsoft.com/office/drawing/2010/main"/>
                  </a:ext>
                </a:extLst>
              </a:blip>
              <a:srcRect/>
              <a:stretch/>
            </p:blipFill>
            <p:spPr>
              <a:xfrm>
                <a:off x="843521" y="879853"/>
                <a:ext cx="2804022" cy="5098293"/>
              </a:xfrm>
              <a:prstGeom prst="rect">
                <a:avLst/>
              </a:prstGeom>
            </p:spPr>
          </p:pic>
          <p:pic>
            <p:nvPicPr>
              <p:cNvPr id="5" name="Imagen 4">
                <a:extLst>
                  <a:ext uri="{FF2B5EF4-FFF2-40B4-BE49-F238E27FC236}">
                    <a16:creationId xmlns:a16="http://schemas.microsoft.com/office/drawing/2014/main" id="{0CEB756C-3196-42A0-8B78-AC49AFD42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8" y="1452940"/>
                <a:ext cx="2337785" cy="4097255"/>
              </a:xfrm>
              <a:prstGeom prst="rect">
                <a:avLst/>
              </a:prstGeom>
            </p:spPr>
          </p:pic>
        </p:grpSp>
        <p:sp>
          <p:nvSpPr>
            <p:cNvPr id="26" name="Rectángulo 25">
              <a:extLst>
                <a:ext uri="{FF2B5EF4-FFF2-40B4-BE49-F238E27FC236}">
                  <a16:creationId xmlns:a16="http://schemas.microsoft.com/office/drawing/2014/main" id="{7255749E-F302-45E8-B422-4AF12823A4B7}"/>
                </a:ext>
              </a:extLst>
            </p:cNvPr>
            <p:cNvSpPr/>
            <p:nvPr/>
          </p:nvSpPr>
          <p:spPr>
            <a:xfrm>
              <a:off x="2627501" y="3722435"/>
              <a:ext cx="462798" cy="115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id="{AB5E686F-85C9-49D2-9718-192EC3BE7CBB}"/>
                </a:ext>
              </a:extLst>
            </p:cNvPr>
            <p:cNvSpPr txBox="1"/>
            <p:nvPr/>
          </p:nvSpPr>
          <p:spPr>
            <a:xfrm>
              <a:off x="2546178" y="3700572"/>
              <a:ext cx="585218" cy="184666"/>
            </a:xfrm>
            <a:prstGeom prst="rect">
              <a:avLst/>
            </a:prstGeom>
            <a:noFill/>
          </p:spPr>
          <p:txBody>
            <a:bodyPr wrap="square" rtlCol="0">
              <a:spAutoFit/>
            </a:bodyPr>
            <a:lstStyle/>
            <a:p>
              <a:r>
                <a:rPr lang="es-MX" sz="600" b="1" dirty="0">
                  <a:solidFill>
                    <a:srgbClr val="262626"/>
                  </a:solidFill>
                </a:rPr>
                <a:t>AUXILIAR</a:t>
              </a:r>
            </a:p>
          </p:txBody>
        </p:sp>
      </p:grpSp>
      <p:cxnSp>
        <p:nvCxnSpPr>
          <p:cNvPr id="30" name="Conector: angular 29">
            <a:extLst>
              <a:ext uri="{FF2B5EF4-FFF2-40B4-BE49-F238E27FC236}">
                <a16:creationId xmlns:a16="http://schemas.microsoft.com/office/drawing/2014/main" id="{D8A90930-71C6-495B-B1D0-C990D0398BD3}"/>
              </a:ext>
            </a:extLst>
          </p:cNvPr>
          <p:cNvCxnSpPr>
            <a:stCxn id="14" idx="1"/>
            <a:endCxn id="22" idx="3"/>
          </p:cNvCxnSpPr>
          <p:nvPr/>
        </p:nvCxnSpPr>
        <p:spPr>
          <a:xfrm rot="10800000" flipV="1">
            <a:off x="3273481" y="2803865"/>
            <a:ext cx="1253752" cy="1138242"/>
          </a:xfrm>
          <a:prstGeom prst="bentConnector3">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32" name="CuadroTexto 31">
            <a:extLst>
              <a:ext uri="{FF2B5EF4-FFF2-40B4-BE49-F238E27FC236}">
                <a16:creationId xmlns:a16="http://schemas.microsoft.com/office/drawing/2014/main" id="{5C4F0EDE-41C0-4A8A-8210-4E0DB8DA21F9}"/>
              </a:ext>
            </a:extLst>
          </p:cNvPr>
          <p:cNvSpPr txBox="1"/>
          <p:nvPr/>
        </p:nvSpPr>
        <p:spPr>
          <a:xfrm>
            <a:off x="4527233" y="3273000"/>
            <a:ext cx="4815638" cy="600164"/>
          </a:xfrm>
          <a:prstGeom prst="rect">
            <a:avLst/>
          </a:prstGeom>
          <a:solidFill>
            <a:srgbClr val="E4E4E4"/>
          </a:solidFill>
          <a:ln>
            <a:solidFill>
              <a:srgbClr val="E4E4E4"/>
            </a:solidFill>
          </a:ln>
        </p:spPr>
        <p:txBody>
          <a:bodyPr wrap="square" rtlCol="0">
            <a:spAutoFit/>
          </a:bodyPr>
          <a:lstStyle/>
          <a:p>
            <a:r>
              <a:rPr lang="es-MX" sz="1100" dirty="0"/>
              <a:t>Si se requiere se puede dar de baja un dispositivo. </a:t>
            </a:r>
          </a:p>
          <a:p>
            <a:r>
              <a:rPr lang="es-MX" sz="1100" dirty="0"/>
              <a:t>Al seleccionar la opción se desplegará una página para seleccionar el dispositivo a dar de baja, se da clic en “baja” y capturar la contraseña.</a:t>
            </a:r>
          </a:p>
        </p:txBody>
      </p:sp>
      <p:pic>
        <p:nvPicPr>
          <p:cNvPr id="25" name="Imagen 24">
            <a:extLst>
              <a:ext uri="{FF2B5EF4-FFF2-40B4-BE49-F238E27FC236}">
                <a16:creationId xmlns:a16="http://schemas.microsoft.com/office/drawing/2014/main" id="{496A7859-4826-400A-B1F8-D8D2C32EFE7B}"/>
              </a:ext>
            </a:extLst>
          </p:cNvPr>
          <p:cNvPicPr>
            <a:picLocks noChangeAspect="1"/>
          </p:cNvPicPr>
          <p:nvPr/>
        </p:nvPicPr>
        <p:blipFill rotWithShape="1">
          <a:blip r:embed="rId4">
            <a:extLst>
              <a:ext uri="{28A0092B-C50C-407E-A947-70E740481C1C}">
                <a14:useLocalDpi xmlns:a14="http://schemas.microsoft.com/office/drawing/2010/main" val="0"/>
              </a:ext>
            </a:extLst>
          </a:blip>
          <a:srcRect l="42192" t="56649" r="13606" b="38292"/>
          <a:stretch/>
        </p:blipFill>
        <p:spPr>
          <a:xfrm>
            <a:off x="2430083" y="3963821"/>
            <a:ext cx="1068029" cy="192800"/>
          </a:xfrm>
          <a:prstGeom prst="rect">
            <a:avLst/>
          </a:prstGeom>
        </p:spPr>
      </p:pic>
      <p:cxnSp>
        <p:nvCxnSpPr>
          <p:cNvPr id="42" name="Conector: angular 41">
            <a:extLst>
              <a:ext uri="{FF2B5EF4-FFF2-40B4-BE49-F238E27FC236}">
                <a16:creationId xmlns:a16="http://schemas.microsoft.com/office/drawing/2014/main" id="{F5548E07-FFA1-43C4-A529-ADF10C94178F}"/>
              </a:ext>
            </a:extLst>
          </p:cNvPr>
          <p:cNvCxnSpPr>
            <a:cxnSpLocks/>
            <a:endCxn id="25" idx="3"/>
          </p:cNvCxnSpPr>
          <p:nvPr/>
        </p:nvCxnSpPr>
        <p:spPr>
          <a:xfrm rot="10800000" flipV="1">
            <a:off x="3498113" y="3580531"/>
            <a:ext cx="1015741" cy="479690"/>
          </a:xfrm>
          <a:prstGeom prst="bentConnector3">
            <a:avLst>
              <a:gd name="adj1" fmla="val 35345"/>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47" name="Conector: angular 46">
            <a:extLst>
              <a:ext uri="{FF2B5EF4-FFF2-40B4-BE49-F238E27FC236}">
                <a16:creationId xmlns:a16="http://schemas.microsoft.com/office/drawing/2014/main" id="{29A83ADF-4433-402B-9B26-29166E2CB18D}"/>
              </a:ext>
            </a:extLst>
          </p:cNvPr>
          <p:cNvCxnSpPr>
            <a:cxnSpLocks/>
          </p:cNvCxnSpPr>
          <p:nvPr/>
        </p:nvCxnSpPr>
        <p:spPr>
          <a:xfrm rot="10800000" flipV="1">
            <a:off x="3318385" y="2009954"/>
            <a:ext cx="1203908" cy="1048792"/>
          </a:xfrm>
          <a:prstGeom prst="bentConnector3">
            <a:avLst>
              <a:gd name="adj1" fmla="val 71196"/>
            </a:avLst>
          </a:prstGeom>
          <a:ln w="19050">
            <a:tailEnd type="triangle"/>
          </a:ln>
        </p:spPr>
        <p:style>
          <a:lnRef idx="1">
            <a:schemeClr val="accent4"/>
          </a:lnRef>
          <a:fillRef idx="0">
            <a:schemeClr val="accent4"/>
          </a:fillRef>
          <a:effectRef idx="0">
            <a:schemeClr val="accent4"/>
          </a:effectRef>
          <a:fontRef idx="minor">
            <a:schemeClr val="tx1"/>
          </a:fontRef>
        </p:style>
      </p:cxnSp>
      <p:pic>
        <p:nvPicPr>
          <p:cNvPr id="51" name="Imagen 50">
            <a:extLst>
              <a:ext uri="{FF2B5EF4-FFF2-40B4-BE49-F238E27FC236}">
                <a16:creationId xmlns:a16="http://schemas.microsoft.com/office/drawing/2014/main" id="{B4A7C252-CE1B-442C-8CF6-7EE58C6EDC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667" b="67778" l="76231" r="86312">
                        <a14:foregroundMark x1="79096" y1="28889" x2="84693" y2="53333"/>
                        <a14:foregroundMark x1="77883" y1="32667" x2="81187" y2="33222"/>
                        <a14:foregroundMark x1="77714" y1="39889" x2="81726" y2="40111"/>
                        <a14:foregroundMark x1="77782" y1="43889" x2="79265" y2="44111"/>
                        <a14:foregroundMark x1="77714" y1="47889" x2="79265" y2="47889"/>
                        <a14:foregroundMark x1="79804" y1="50778" x2="78051" y2="50778"/>
                        <a14:foregroundMark x1="79366" y1="53889" x2="78051" y2="53889"/>
                        <a14:foregroundMark x1="84255" y1="50444" x2="85165" y2="50667"/>
                      </a14:backgroundRemoval>
                    </a14:imgEffect>
                  </a14:imgLayer>
                </a14:imgProps>
              </a:ext>
            </a:extLst>
          </a:blip>
          <a:srcRect l="75959" t="14793" r="13227" b="30332"/>
          <a:stretch/>
        </p:blipFill>
        <p:spPr>
          <a:xfrm>
            <a:off x="9924844" y="966943"/>
            <a:ext cx="1318437" cy="2030109"/>
          </a:xfrm>
          <a:prstGeom prst="rect">
            <a:avLst/>
          </a:prstGeom>
        </p:spPr>
      </p:pic>
      <p:cxnSp>
        <p:nvCxnSpPr>
          <p:cNvPr id="53" name="Conector recto de flecha 52">
            <a:extLst>
              <a:ext uri="{FF2B5EF4-FFF2-40B4-BE49-F238E27FC236}">
                <a16:creationId xmlns:a16="http://schemas.microsoft.com/office/drawing/2014/main" id="{C9E67A84-EF1E-40FD-AC4C-187BCC0C8C83}"/>
              </a:ext>
            </a:extLst>
          </p:cNvPr>
          <p:cNvCxnSpPr>
            <a:stCxn id="13" idx="3"/>
          </p:cNvCxnSpPr>
          <p:nvPr/>
        </p:nvCxnSpPr>
        <p:spPr>
          <a:xfrm flipV="1">
            <a:off x="9342871" y="1981997"/>
            <a:ext cx="715529" cy="1"/>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55" name="CuadroTexto 54">
            <a:extLst>
              <a:ext uri="{FF2B5EF4-FFF2-40B4-BE49-F238E27FC236}">
                <a16:creationId xmlns:a16="http://schemas.microsoft.com/office/drawing/2014/main" id="{99BD3743-DD2E-455A-A19E-E7CF7D65CF0C}"/>
              </a:ext>
            </a:extLst>
          </p:cNvPr>
          <p:cNvSpPr txBox="1"/>
          <p:nvPr/>
        </p:nvSpPr>
        <p:spPr>
          <a:xfrm>
            <a:off x="4513854" y="4112769"/>
            <a:ext cx="4815638" cy="261610"/>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MX" sz="1100" dirty="0"/>
              <a:t>La opción de ayuda desplegará el número de ayuda de INETEL: 800 433 2000</a:t>
            </a:r>
            <a:endParaRPr lang="es-MX" sz="1600" dirty="0"/>
          </a:p>
        </p:txBody>
      </p:sp>
      <p:sp>
        <p:nvSpPr>
          <p:cNvPr id="56" name="CuadroTexto 55">
            <a:extLst>
              <a:ext uri="{FF2B5EF4-FFF2-40B4-BE49-F238E27FC236}">
                <a16:creationId xmlns:a16="http://schemas.microsoft.com/office/drawing/2014/main" id="{90B626BB-B0DB-4441-A26D-3CDE8816CCD2}"/>
              </a:ext>
            </a:extLst>
          </p:cNvPr>
          <p:cNvSpPr txBox="1"/>
          <p:nvPr/>
        </p:nvSpPr>
        <p:spPr>
          <a:xfrm>
            <a:off x="4513854" y="4483179"/>
            <a:ext cx="4815638" cy="430887"/>
          </a:xfrm>
          <a:prstGeom prst="rect">
            <a:avLst/>
          </a:prstGeom>
          <a:solidFill>
            <a:srgbClr val="A9A57C"/>
          </a:solidFill>
          <a:ln>
            <a:solidFill>
              <a:srgbClr val="A9A5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MX" sz="1100" dirty="0"/>
              <a:t>La opción de aviso de privacidad, mostrará el aviso de privacidad de datos personales del INE.</a:t>
            </a:r>
            <a:endParaRPr lang="es-MX" sz="1600" dirty="0"/>
          </a:p>
        </p:txBody>
      </p:sp>
    </p:spTree>
    <p:extLst>
      <p:ext uri="{BB962C8B-B14F-4D97-AF65-F5344CB8AC3E}">
        <p14:creationId xmlns:p14="http://schemas.microsoft.com/office/powerpoint/2010/main" val="354357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84244" y="173794"/>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lnSpcReduction="10000"/>
          </a:bodyPr>
          <a:lstStyle/>
          <a:p>
            <a:pPr marL="0" indent="0" algn="just">
              <a:buNone/>
            </a:pPr>
            <a:r>
              <a:rPr lang="es-MX" sz="2200" dirty="0">
                <a:solidFill>
                  <a:srgbClr val="A38D51"/>
                </a:solidFill>
              </a:rPr>
              <a:t>A considerar…</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32109"/>
            <a:ext cx="10881126" cy="4829506"/>
          </a:xfrm>
        </p:spPr>
        <p:txBody>
          <a:bodyPr anchor="t">
            <a:normAutofit lnSpcReduction="10000"/>
          </a:bodyPr>
          <a:lstStyle/>
          <a:p>
            <a:pPr algn="just">
              <a:lnSpc>
                <a:spcPct val="100000"/>
              </a:lnSpc>
            </a:pPr>
            <a:r>
              <a:rPr lang="es-MX" dirty="0"/>
              <a:t>Los archivos generados por la App sustituyen a la manifestación de afiliación exigida por la ley.</a:t>
            </a:r>
          </a:p>
          <a:p>
            <a:pPr algn="just">
              <a:lnSpc>
                <a:spcPct val="100000"/>
              </a:lnSpc>
            </a:pPr>
            <a:r>
              <a:rPr lang="es-MX" dirty="0"/>
              <a:t>La información del registro de los auxiliares será verificada por el INE, si los datos de un auxiliar no coinciden con los ingresados en el portal web, o su situación registral no se encuentre en el Padrón; el auxiliar podrá ser dado de baja.</a:t>
            </a:r>
          </a:p>
          <a:p>
            <a:pPr algn="just">
              <a:lnSpc>
                <a:spcPct val="100000"/>
              </a:lnSpc>
            </a:pPr>
            <a:r>
              <a:rPr lang="es-MX" dirty="0"/>
              <a:t>Cada persona auxiliar podrá usar solo dos dispositivos simultáneos; de requerir cambiar alguno, se tendrá que dar en la opción destinada para ello en la App Móvil. </a:t>
            </a:r>
          </a:p>
          <a:p>
            <a:pPr algn="just">
              <a:lnSpc>
                <a:spcPct val="100000"/>
              </a:lnSpc>
            </a:pPr>
            <a:r>
              <a:rPr lang="es-MX" dirty="0"/>
              <a:t>Cada persona auxiliar solo podrá recabar afiliaciones para una organización ciudadana.</a:t>
            </a:r>
          </a:p>
          <a:p>
            <a:pPr algn="just">
              <a:lnSpc>
                <a:spcPct val="100000"/>
              </a:lnSpc>
            </a:pPr>
            <a:r>
              <a:rPr lang="es-MX" dirty="0"/>
              <a:t>La información de los ciudadanos no es editable y se capta de los códigos de las CPV, por lo que cada auxiliar es responsable de que las fotografías sean legibles.</a:t>
            </a:r>
          </a:p>
          <a:p>
            <a:pPr algn="just">
              <a:lnSpc>
                <a:spcPct val="100000"/>
              </a:lnSpc>
            </a:pPr>
            <a:r>
              <a:rPr lang="es-MX" dirty="0"/>
              <a:t>El envío de capturas puede hacerse las 24 horas y el límite para enviar las capturas es hasta 24 horas posteriores al final del periodo de captación.</a:t>
            </a:r>
          </a:p>
          <a:p>
            <a:pPr algn="just">
              <a:lnSpc>
                <a:spcPct val="100000"/>
              </a:lnSpc>
            </a:pPr>
            <a:r>
              <a:rPr lang="es-MX" dirty="0"/>
              <a:t>La presentación de recibos de trámite de CPV, podrán ser tomados en cuenta para afiliación en las asambleas, mas no en la App.</a:t>
            </a:r>
          </a:p>
          <a:p>
            <a:pPr algn="just">
              <a:lnSpc>
                <a:spcPct val="100000"/>
              </a:lnSpc>
            </a:pPr>
            <a:endParaRPr lang="es-MX" dirty="0"/>
          </a:p>
        </p:txBody>
      </p:sp>
      <p:cxnSp>
        <p:nvCxnSpPr>
          <p:cNvPr id="11" name="Conector recto 10">
            <a:extLst>
              <a:ext uri="{FF2B5EF4-FFF2-40B4-BE49-F238E27FC236}">
                <a16:creationId xmlns:a16="http://schemas.microsoft.com/office/drawing/2014/main" id="{B5723AAF-21F8-4582-9896-27147C3A2822}"/>
              </a:ext>
            </a:extLst>
          </p:cNvPr>
          <p:cNvCxnSpPr>
            <a:cxnSpLocks/>
          </p:cNvCxnSpPr>
          <p:nvPr/>
        </p:nvCxnSpPr>
        <p:spPr>
          <a:xfrm>
            <a:off x="2528776" y="5735838"/>
            <a:ext cx="7134447"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
        <p:nvSpPr>
          <p:cNvPr id="12" name="Marcador de contenido 14">
            <a:extLst>
              <a:ext uri="{FF2B5EF4-FFF2-40B4-BE49-F238E27FC236}">
                <a16:creationId xmlns:a16="http://schemas.microsoft.com/office/drawing/2014/main" id="{A729BB83-4BE0-4C4C-B36A-34910B2B5E79}"/>
              </a:ext>
            </a:extLst>
          </p:cNvPr>
          <p:cNvSpPr txBox="1">
            <a:spLocks/>
          </p:cNvSpPr>
          <p:nvPr/>
        </p:nvSpPr>
        <p:spPr>
          <a:xfrm>
            <a:off x="655436" y="5561615"/>
            <a:ext cx="10881126" cy="1935127"/>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Font typeface="Wingdings 2" pitchFamily="18" charset="2"/>
              <a:buNone/>
            </a:pPr>
            <a:endParaRPr lang="es-MX" sz="1600" dirty="0">
              <a:solidFill>
                <a:srgbClr val="A38D51"/>
              </a:solidFill>
            </a:endParaRPr>
          </a:p>
          <a:p>
            <a:pPr marL="0" indent="0" algn="ctr">
              <a:buFont typeface="Wingdings 2" pitchFamily="18" charset="2"/>
              <a:buNone/>
            </a:pPr>
            <a:r>
              <a:rPr lang="es-MX" sz="1800" b="1" dirty="0">
                <a:solidFill>
                  <a:srgbClr val="A38D51"/>
                </a:solidFill>
              </a:rPr>
              <a:t>TODOS LOS APOYOS RECABADOS SON SUJETOS DE REVISIÓN POR EL INE Y EL IEE</a:t>
            </a:r>
            <a:endParaRPr lang="es-MX" sz="1800" b="1" dirty="0"/>
          </a:p>
        </p:txBody>
      </p:sp>
    </p:spTree>
    <p:extLst>
      <p:ext uri="{BB962C8B-B14F-4D97-AF65-F5344CB8AC3E}">
        <p14:creationId xmlns:p14="http://schemas.microsoft.com/office/powerpoint/2010/main" val="1956268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B60F59-DAF8-4263-9E28-D26A1FE837B1}"/>
              </a:ext>
            </a:extLst>
          </p:cNvPr>
          <p:cNvSpPr>
            <a:spLocks noGrp="1"/>
          </p:cNvSpPr>
          <p:nvPr>
            <p:ph type="title"/>
          </p:nvPr>
        </p:nvSpPr>
        <p:spPr/>
        <p:txBody>
          <a:bodyPr anchor="t"/>
          <a:lstStyle/>
          <a:p>
            <a:r>
              <a:rPr lang="es-MX" dirty="0"/>
              <a:t>Modalidad</a:t>
            </a:r>
            <a:br>
              <a:rPr lang="es-MX" dirty="0"/>
            </a:br>
            <a:r>
              <a:rPr lang="es-MX" dirty="0"/>
              <a:t>“Mi Apoyo”</a:t>
            </a:r>
          </a:p>
        </p:txBody>
      </p:sp>
      <p:sp>
        <p:nvSpPr>
          <p:cNvPr id="6" name="Marcador de contenido 5">
            <a:extLst>
              <a:ext uri="{FF2B5EF4-FFF2-40B4-BE49-F238E27FC236}">
                <a16:creationId xmlns:a16="http://schemas.microsoft.com/office/drawing/2014/main" id="{D03980A7-1DEB-46EC-BA42-D6CF80E6AB1B}"/>
              </a:ext>
            </a:extLst>
          </p:cNvPr>
          <p:cNvSpPr>
            <a:spLocks noGrp="1"/>
          </p:cNvSpPr>
          <p:nvPr>
            <p:ph sz="half" idx="2"/>
          </p:nvPr>
        </p:nvSpPr>
        <p:spPr>
          <a:xfrm>
            <a:off x="3675228" y="468340"/>
            <a:ext cx="7575082" cy="1310994"/>
          </a:xfrm>
        </p:spPr>
        <p:txBody>
          <a:bodyPr anchor="ctr">
            <a:normAutofit/>
          </a:bodyPr>
          <a:lstStyle/>
          <a:p>
            <a:pPr marL="0" indent="0" algn="just">
              <a:buNone/>
            </a:pPr>
            <a:r>
              <a:rPr lang="es-MX" dirty="0"/>
              <a:t>Los ciudadanos pueden hacer uso personal de la App Apoyo Ciudadano, siempre y cuando cuenten con una CPV vigente.</a:t>
            </a:r>
          </a:p>
        </p:txBody>
      </p:sp>
      <p:sp>
        <p:nvSpPr>
          <p:cNvPr id="7" name="Marcador de contenido 5">
            <a:extLst>
              <a:ext uri="{FF2B5EF4-FFF2-40B4-BE49-F238E27FC236}">
                <a16:creationId xmlns:a16="http://schemas.microsoft.com/office/drawing/2014/main" id="{E0EB6325-06EE-426A-A2AB-88123F2660AC}"/>
              </a:ext>
            </a:extLst>
          </p:cNvPr>
          <p:cNvSpPr txBox="1">
            <a:spLocks/>
          </p:cNvSpPr>
          <p:nvPr/>
        </p:nvSpPr>
        <p:spPr>
          <a:xfrm>
            <a:off x="3675227" y="1467294"/>
            <a:ext cx="8049909" cy="1052622"/>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s-MX" sz="1800" dirty="0">
                <a:solidFill>
                  <a:srgbClr val="A38D51"/>
                </a:solidFill>
              </a:rPr>
              <a:t>El dispositivo debe tener el modo auxiliar desactivado. </a:t>
            </a:r>
            <a:endParaRPr lang="es-MX" sz="1800" dirty="0"/>
          </a:p>
        </p:txBody>
      </p:sp>
      <p:grpSp>
        <p:nvGrpSpPr>
          <p:cNvPr id="8" name="Grupo 7">
            <a:extLst>
              <a:ext uri="{FF2B5EF4-FFF2-40B4-BE49-F238E27FC236}">
                <a16:creationId xmlns:a16="http://schemas.microsoft.com/office/drawing/2014/main" id="{5F068B5F-F899-4E22-B39D-7B00B8E2E5C8}"/>
              </a:ext>
            </a:extLst>
          </p:cNvPr>
          <p:cNvGrpSpPr/>
          <p:nvPr/>
        </p:nvGrpSpPr>
        <p:grpSpPr>
          <a:xfrm>
            <a:off x="4944202" y="4385870"/>
            <a:ext cx="1349327" cy="2210364"/>
            <a:chOff x="9411656" y="1909197"/>
            <a:chExt cx="2287730" cy="4159567"/>
          </a:xfrm>
        </p:grpSpPr>
        <p:pic>
          <p:nvPicPr>
            <p:cNvPr id="5" name="Imagen 4">
              <a:extLst>
                <a:ext uri="{FF2B5EF4-FFF2-40B4-BE49-F238E27FC236}">
                  <a16:creationId xmlns:a16="http://schemas.microsoft.com/office/drawing/2014/main" id="{13B3B711-2DA6-48A8-B76E-3629AD1401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99701" l="0" r="99728"/>
                      </a14:imgEffect>
                    </a14:imgLayer>
                  </a14:imgProps>
                </a:ext>
                <a:ext uri="{28A0092B-C50C-407E-A947-70E740481C1C}">
                  <a14:useLocalDpi xmlns:a14="http://schemas.microsoft.com/office/drawing/2010/main"/>
                </a:ext>
              </a:extLst>
            </a:blip>
            <a:srcRect/>
            <a:stretch/>
          </p:blipFill>
          <p:spPr>
            <a:xfrm>
              <a:off x="9411656" y="1909197"/>
              <a:ext cx="2287730" cy="4159567"/>
            </a:xfrm>
            <a:prstGeom prst="rect">
              <a:avLst/>
            </a:prstGeom>
          </p:spPr>
        </p:pic>
        <p:pic>
          <p:nvPicPr>
            <p:cNvPr id="3" name="Imagen 2">
              <a:extLst>
                <a:ext uri="{FF2B5EF4-FFF2-40B4-BE49-F238E27FC236}">
                  <a16:creationId xmlns:a16="http://schemas.microsoft.com/office/drawing/2014/main" id="{F2228C04-94D0-4CC3-BB7E-39A97E26226E}"/>
                </a:ext>
              </a:extLst>
            </p:cNvPr>
            <p:cNvPicPr>
              <a:picLocks noChangeAspect="1"/>
            </p:cNvPicPr>
            <p:nvPr/>
          </p:nvPicPr>
          <p:blipFill rotWithShape="1">
            <a:blip r:embed="rId4">
              <a:extLst>
                <a:ext uri="{28A0092B-C50C-407E-A947-70E740481C1C}">
                  <a14:useLocalDpi xmlns:a14="http://schemas.microsoft.com/office/drawing/2010/main" val="0"/>
                </a:ext>
              </a:extLst>
            </a:blip>
            <a:srcRect l="-1" t="3411" r="179"/>
            <a:stretch/>
          </p:blipFill>
          <p:spPr>
            <a:xfrm>
              <a:off x="9557734" y="2380218"/>
              <a:ext cx="1946694" cy="3350413"/>
            </a:xfrm>
            <a:prstGeom prst="rect">
              <a:avLst/>
            </a:prstGeom>
          </p:spPr>
        </p:pic>
      </p:grpSp>
      <p:cxnSp>
        <p:nvCxnSpPr>
          <p:cNvPr id="9" name="Conector recto 8">
            <a:extLst>
              <a:ext uri="{FF2B5EF4-FFF2-40B4-BE49-F238E27FC236}">
                <a16:creationId xmlns:a16="http://schemas.microsoft.com/office/drawing/2014/main" id="{5F51B815-2424-4AA8-AC99-52FD48344668}"/>
              </a:ext>
            </a:extLst>
          </p:cNvPr>
          <p:cNvCxnSpPr>
            <a:cxnSpLocks/>
          </p:cNvCxnSpPr>
          <p:nvPr/>
        </p:nvCxnSpPr>
        <p:spPr>
          <a:xfrm>
            <a:off x="4008543" y="1609347"/>
            <a:ext cx="7134447"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
        <p:nvSpPr>
          <p:cNvPr id="11" name="Marcador de contenido 5">
            <a:extLst>
              <a:ext uri="{FF2B5EF4-FFF2-40B4-BE49-F238E27FC236}">
                <a16:creationId xmlns:a16="http://schemas.microsoft.com/office/drawing/2014/main" id="{B2B287A0-57AC-48EB-B32E-24018D0D6BF5}"/>
              </a:ext>
            </a:extLst>
          </p:cNvPr>
          <p:cNvSpPr txBox="1">
            <a:spLocks/>
          </p:cNvSpPr>
          <p:nvPr/>
        </p:nvSpPr>
        <p:spPr>
          <a:xfrm>
            <a:off x="3677115" y="2029631"/>
            <a:ext cx="7797302" cy="2449209"/>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342900" indent="-342900" algn="just">
              <a:buFont typeface="Wingdings 2" pitchFamily="18" charset="2"/>
              <a:buAutoNum type="arabicPeriod"/>
            </a:pPr>
            <a:r>
              <a:rPr lang="es-MX" sz="1600" dirty="0"/>
              <a:t>La persona deberá contar con un código de acceso. La aplicación genera los códigos y los envía a la cuenta de correo proporcionado para tal efecto.</a:t>
            </a:r>
          </a:p>
          <a:p>
            <a:pPr marL="342900" indent="-342900" algn="just">
              <a:buFont typeface="Wingdings 2" pitchFamily="18" charset="2"/>
              <a:buAutoNum type="arabicPeriod"/>
            </a:pPr>
            <a:r>
              <a:rPr lang="es-MX" sz="1600" dirty="0"/>
              <a:t>Al ingresar el código recibido, quien otorga su apoyo deberá elegir el proceso de participación ciudadana que desea apoyar y la opción disponible en su demarcación.</a:t>
            </a:r>
          </a:p>
          <a:p>
            <a:pPr marL="342900" indent="-342900" algn="just">
              <a:buFont typeface="Wingdings 2" pitchFamily="18" charset="2"/>
              <a:buAutoNum type="arabicPeriod"/>
            </a:pPr>
            <a:r>
              <a:rPr lang="es-MX" sz="1600" dirty="0"/>
              <a:t>Cada persona realizará el proceso de captación. (Captura de CPV, fotografía, firma)</a:t>
            </a:r>
          </a:p>
          <a:p>
            <a:pPr marL="342900" indent="-342900" algn="just">
              <a:buFont typeface="Wingdings 2" pitchFamily="18" charset="2"/>
              <a:buAutoNum type="arabicPeriod"/>
            </a:pPr>
            <a:r>
              <a:rPr lang="es-MX" sz="1600" dirty="0"/>
              <a:t>Se envía el apoyo y la App enviará un correo electrónico con el acuse de recibo.</a:t>
            </a:r>
            <a:endParaRPr lang="es-MX" sz="1800" dirty="0"/>
          </a:p>
        </p:txBody>
      </p:sp>
      <p:grpSp>
        <p:nvGrpSpPr>
          <p:cNvPr id="19" name="Grupo 18">
            <a:extLst>
              <a:ext uri="{FF2B5EF4-FFF2-40B4-BE49-F238E27FC236}">
                <a16:creationId xmlns:a16="http://schemas.microsoft.com/office/drawing/2014/main" id="{EA86C93F-C6AD-4B47-8DF8-D00CDCB30904}"/>
              </a:ext>
            </a:extLst>
          </p:cNvPr>
          <p:cNvGrpSpPr/>
          <p:nvPr/>
        </p:nvGrpSpPr>
        <p:grpSpPr>
          <a:xfrm>
            <a:off x="7143160" y="4372332"/>
            <a:ext cx="1349327" cy="2210365"/>
            <a:chOff x="6776482" y="4497567"/>
            <a:chExt cx="1116419" cy="2014787"/>
          </a:xfrm>
        </p:grpSpPr>
        <p:pic>
          <p:nvPicPr>
            <p:cNvPr id="13" name="Imagen 12">
              <a:extLst>
                <a:ext uri="{FF2B5EF4-FFF2-40B4-BE49-F238E27FC236}">
                  <a16:creationId xmlns:a16="http://schemas.microsoft.com/office/drawing/2014/main" id="{C57A350F-0ADF-488D-9877-16A5FDC3AD9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99701" l="0" r="99728"/>
                      </a14:imgEffect>
                    </a14:imgLayer>
                  </a14:imgProps>
                </a:ext>
                <a:ext uri="{28A0092B-C50C-407E-A947-70E740481C1C}">
                  <a14:useLocalDpi xmlns:a14="http://schemas.microsoft.com/office/drawing/2010/main"/>
                </a:ext>
              </a:extLst>
            </a:blip>
            <a:srcRect/>
            <a:stretch/>
          </p:blipFill>
          <p:spPr>
            <a:xfrm>
              <a:off x="6776482" y="4497567"/>
              <a:ext cx="1116419" cy="2014787"/>
            </a:xfrm>
            <a:prstGeom prst="rect">
              <a:avLst/>
            </a:prstGeom>
          </p:spPr>
        </p:pic>
        <p:pic>
          <p:nvPicPr>
            <p:cNvPr id="16" name="Imagen 15">
              <a:extLst>
                <a:ext uri="{FF2B5EF4-FFF2-40B4-BE49-F238E27FC236}">
                  <a16:creationId xmlns:a16="http://schemas.microsoft.com/office/drawing/2014/main" id="{4D9C1F3E-9DC9-44E3-9833-54AC98BB96C4}"/>
                </a:ext>
              </a:extLst>
            </p:cNvPr>
            <p:cNvPicPr>
              <a:picLocks noChangeAspect="1"/>
            </p:cNvPicPr>
            <p:nvPr/>
          </p:nvPicPr>
          <p:blipFill rotWithShape="1">
            <a:blip r:embed="rId5">
              <a:extLst>
                <a:ext uri="{28A0092B-C50C-407E-A947-70E740481C1C}">
                  <a14:useLocalDpi xmlns:a14="http://schemas.microsoft.com/office/drawing/2010/main" val="0"/>
                </a:ext>
              </a:extLst>
            </a:blip>
            <a:srcRect t="3924" r="887"/>
            <a:stretch/>
          </p:blipFill>
          <p:spPr>
            <a:xfrm>
              <a:off x="6858098" y="4725718"/>
              <a:ext cx="937451" cy="1616324"/>
            </a:xfrm>
            <a:prstGeom prst="rect">
              <a:avLst/>
            </a:prstGeom>
          </p:spPr>
        </p:pic>
      </p:grpSp>
      <p:pic>
        <p:nvPicPr>
          <p:cNvPr id="18" name="Imagen 17">
            <a:extLst>
              <a:ext uri="{FF2B5EF4-FFF2-40B4-BE49-F238E27FC236}">
                <a16:creationId xmlns:a16="http://schemas.microsoft.com/office/drawing/2014/main" id="{1901DEF5-2661-48AB-AFD8-54EB19421155}"/>
              </a:ext>
            </a:extLst>
          </p:cNvPr>
          <p:cNvPicPr>
            <a:picLocks noChangeAspect="1"/>
          </p:cNvPicPr>
          <p:nvPr/>
        </p:nvPicPr>
        <p:blipFill rotWithShape="1">
          <a:blip r:embed="rId6"/>
          <a:srcRect l="74012" t="25427" r="17615" b="29371"/>
          <a:stretch/>
        </p:blipFill>
        <p:spPr>
          <a:xfrm>
            <a:off x="9228406" y="4417494"/>
            <a:ext cx="1463040" cy="2210365"/>
          </a:xfrm>
          <a:prstGeom prst="rect">
            <a:avLst/>
          </a:prstGeom>
        </p:spPr>
      </p:pic>
    </p:spTree>
    <p:extLst>
      <p:ext uri="{BB962C8B-B14F-4D97-AF65-F5344CB8AC3E}">
        <p14:creationId xmlns:p14="http://schemas.microsoft.com/office/powerpoint/2010/main" val="265682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2BE330-13FD-4164-80A6-1B38BEE52404}"/>
              </a:ext>
            </a:extLst>
          </p:cNvPr>
          <p:cNvSpPr>
            <a:spLocks noGrp="1"/>
          </p:cNvSpPr>
          <p:nvPr>
            <p:ph type="title"/>
          </p:nvPr>
        </p:nvSpPr>
        <p:spPr/>
        <p:txBody>
          <a:bodyPr anchor="t"/>
          <a:lstStyle/>
          <a:p>
            <a:r>
              <a:rPr lang="es-MX" dirty="0"/>
              <a:t>Requisitos:</a:t>
            </a:r>
            <a:br>
              <a:rPr lang="es-MX" dirty="0"/>
            </a:br>
            <a:br>
              <a:rPr lang="es-MX" dirty="0"/>
            </a:br>
            <a:r>
              <a:rPr lang="es-MX" dirty="0"/>
              <a:t>Número de personas afiliadas</a:t>
            </a:r>
          </a:p>
        </p:txBody>
      </p:sp>
      <p:sp>
        <p:nvSpPr>
          <p:cNvPr id="3" name="Marcador de contenido 2">
            <a:extLst>
              <a:ext uri="{FF2B5EF4-FFF2-40B4-BE49-F238E27FC236}">
                <a16:creationId xmlns:a16="http://schemas.microsoft.com/office/drawing/2014/main" id="{06A1C372-1CD1-4E53-9B29-2F406F69D10F}"/>
              </a:ext>
            </a:extLst>
          </p:cNvPr>
          <p:cNvSpPr>
            <a:spLocks noGrp="1"/>
          </p:cNvSpPr>
          <p:nvPr>
            <p:ph idx="1"/>
          </p:nvPr>
        </p:nvSpPr>
        <p:spPr>
          <a:xfrm>
            <a:off x="3580119" y="489099"/>
            <a:ext cx="7622561" cy="5120640"/>
          </a:xfrm>
        </p:spPr>
        <p:txBody>
          <a:bodyPr anchor="t">
            <a:normAutofit/>
          </a:bodyPr>
          <a:lstStyle/>
          <a:p>
            <a:pPr marL="0" indent="0" algn="just">
              <a:buNone/>
            </a:pPr>
            <a:r>
              <a:rPr lang="es-MX" dirty="0"/>
              <a:t>El número total de personas con las que deberá contar una Organización Ciudadana que pretenda conformarse como Partido Político Local no podrá ser inferior al </a:t>
            </a:r>
            <a:r>
              <a:rPr lang="es-MX" b="1" dirty="0"/>
              <a:t>0.26% </a:t>
            </a:r>
            <a:r>
              <a:rPr lang="es-MX" dirty="0"/>
              <a:t>del padrón electoral que haya sido utilizado en la elección ordinaria inmediata anterior.</a:t>
            </a:r>
          </a:p>
          <a:p>
            <a:pPr marL="0" indent="0" algn="just">
              <a:buNone/>
            </a:pPr>
            <a:endParaRPr lang="es-MX" dirty="0"/>
          </a:p>
          <a:p>
            <a:pPr marL="0" indent="0" algn="just">
              <a:buNone/>
            </a:pPr>
            <a:endParaRPr lang="es-MX" dirty="0"/>
          </a:p>
          <a:p>
            <a:endParaRPr lang="es-MX" dirty="0"/>
          </a:p>
          <a:p>
            <a:pPr marL="0" indent="0">
              <a:buNone/>
            </a:pPr>
            <a:endParaRPr lang="es-MX" dirty="0"/>
          </a:p>
          <a:p>
            <a:pPr marL="0" indent="0">
              <a:buNone/>
            </a:pPr>
            <a:r>
              <a:rPr lang="es-MX" dirty="0"/>
              <a:t>El número mínimo se construirá a partir de dos tipos de listas:</a:t>
            </a:r>
          </a:p>
          <a:p>
            <a:pPr marL="0" indent="0">
              <a:buNone/>
            </a:pPr>
            <a:endParaRPr lang="es-MX" dirty="0"/>
          </a:p>
        </p:txBody>
      </p:sp>
      <p:graphicFrame>
        <p:nvGraphicFramePr>
          <p:cNvPr id="5" name="Diagrama 4">
            <a:extLst>
              <a:ext uri="{FF2B5EF4-FFF2-40B4-BE49-F238E27FC236}">
                <a16:creationId xmlns:a16="http://schemas.microsoft.com/office/drawing/2014/main" id="{C5E10062-390D-4585-87CB-0E22A31A9509}"/>
              </a:ext>
            </a:extLst>
          </p:cNvPr>
          <p:cNvGraphicFramePr/>
          <p:nvPr>
            <p:extLst>
              <p:ext uri="{D42A27DB-BD31-4B8C-83A1-F6EECF244321}">
                <p14:modId xmlns:p14="http://schemas.microsoft.com/office/powerpoint/2010/main" val="756273373"/>
              </p:ext>
            </p:extLst>
          </p:nvPr>
        </p:nvGraphicFramePr>
        <p:xfrm>
          <a:off x="4047099" y="3977432"/>
          <a:ext cx="7031043" cy="2200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a:extLst>
              <a:ext uri="{FF2B5EF4-FFF2-40B4-BE49-F238E27FC236}">
                <a16:creationId xmlns:a16="http://schemas.microsoft.com/office/drawing/2014/main" id="{ED2C5925-7A1A-4917-9819-15E1FDC47120}"/>
              </a:ext>
            </a:extLst>
          </p:cNvPr>
          <p:cNvSpPr txBox="1">
            <a:spLocks/>
          </p:cNvSpPr>
          <p:nvPr/>
        </p:nvSpPr>
        <p:spPr>
          <a:xfrm>
            <a:off x="2590800" y="2051083"/>
            <a:ext cx="9601200" cy="533401"/>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s-MX" sz="2200" dirty="0">
                <a:solidFill>
                  <a:srgbClr val="A38D51"/>
                </a:solidFill>
              </a:rPr>
              <a:t>PADRÓN ELECTORAL CHIHUAHUA = 2,901,193</a:t>
            </a:r>
          </a:p>
        </p:txBody>
      </p:sp>
      <p:sp>
        <p:nvSpPr>
          <p:cNvPr id="8" name="Marcador de contenido 5">
            <a:extLst>
              <a:ext uri="{FF2B5EF4-FFF2-40B4-BE49-F238E27FC236}">
                <a16:creationId xmlns:a16="http://schemas.microsoft.com/office/drawing/2014/main" id="{C0B2BB58-9B14-4631-845D-C20707B87566}"/>
              </a:ext>
            </a:extLst>
          </p:cNvPr>
          <p:cNvSpPr txBox="1">
            <a:spLocks/>
          </p:cNvSpPr>
          <p:nvPr/>
        </p:nvSpPr>
        <p:spPr>
          <a:xfrm>
            <a:off x="2590800" y="2601078"/>
            <a:ext cx="9601200" cy="533401"/>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s-MX" sz="2200" b="1" dirty="0">
                <a:solidFill>
                  <a:srgbClr val="A38D51"/>
                </a:solidFill>
              </a:rPr>
              <a:t>Número mínimo de afiliados = 7,543 (en 45 municipios)</a:t>
            </a:r>
          </a:p>
        </p:txBody>
      </p:sp>
    </p:spTree>
    <p:extLst>
      <p:ext uri="{BB962C8B-B14F-4D97-AF65-F5344CB8AC3E}">
        <p14:creationId xmlns:p14="http://schemas.microsoft.com/office/powerpoint/2010/main" val="1257872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B57D4417-A4CD-4D6F-B83C-6F89D8974F5E}"/>
              </a:ext>
            </a:extLst>
          </p:cNvPr>
          <p:cNvSpPr>
            <a:spLocks noGrp="1"/>
          </p:cNvSpPr>
          <p:nvPr>
            <p:ph type="title"/>
          </p:nvPr>
        </p:nvSpPr>
        <p:spPr/>
        <p:txBody>
          <a:bodyPr anchor="t"/>
          <a:lstStyle/>
          <a:p>
            <a:r>
              <a:rPr lang="es-MX" dirty="0"/>
              <a:t>Régimen de excepción	</a:t>
            </a:r>
          </a:p>
        </p:txBody>
      </p:sp>
      <p:sp>
        <p:nvSpPr>
          <p:cNvPr id="10" name="Marcador de contenido 9">
            <a:extLst>
              <a:ext uri="{FF2B5EF4-FFF2-40B4-BE49-F238E27FC236}">
                <a16:creationId xmlns:a16="http://schemas.microsoft.com/office/drawing/2014/main" id="{9B326457-4514-44D3-BDA6-49E67D538BA5}"/>
              </a:ext>
            </a:extLst>
          </p:cNvPr>
          <p:cNvSpPr>
            <a:spLocks noGrp="1"/>
          </p:cNvSpPr>
          <p:nvPr>
            <p:ph sz="half" idx="1"/>
          </p:nvPr>
        </p:nvSpPr>
        <p:spPr>
          <a:xfrm>
            <a:off x="3867912" y="672823"/>
            <a:ext cx="7569122" cy="1730977"/>
          </a:xfrm>
        </p:spPr>
        <p:txBody>
          <a:bodyPr anchor="t"/>
          <a:lstStyle/>
          <a:p>
            <a:r>
              <a:rPr lang="es-MX" dirty="0"/>
              <a:t>Adicional al uso de la app se puede utilizar el régimen de excepción, es decir, afiliación física en los municipios descritos a continuación y en aquellos en los que la autoridad competente declare emergencia.</a:t>
            </a:r>
          </a:p>
          <a:p>
            <a:r>
              <a:rPr lang="es-MX" dirty="0"/>
              <a:t>Si se realiza asamblea en esos municipios serán impresas por el IEE durante la celebración de las mismas.</a:t>
            </a:r>
          </a:p>
          <a:p>
            <a:endParaRPr lang="es-MX" dirty="0"/>
          </a:p>
        </p:txBody>
      </p:sp>
      <p:graphicFrame>
        <p:nvGraphicFramePr>
          <p:cNvPr id="14" name="Tabla 14">
            <a:extLst>
              <a:ext uri="{FF2B5EF4-FFF2-40B4-BE49-F238E27FC236}">
                <a16:creationId xmlns:a16="http://schemas.microsoft.com/office/drawing/2014/main" id="{D4B745E9-65A7-434A-A805-3ED9E4845C52}"/>
              </a:ext>
            </a:extLst>
          </p:cNvPr>
          <p:cNvGraphicFramePr>
            <a:graphicFrameLocks noGrp="1"/>
          </p:cNvGraphicFramePr>
          <p:nvPr>
            <p:ph sz="half" idx="2"/>
            <p:extLst>
              <p:ext uri="{D42A27DB-BD31-4B8C-83A1-F6EECF244321}">
                <p14:modId xmlns:p14="http://schemas.microsoft.com/office/powerpoint/2010/main" val="3896394783"/>
              </p:ext>
            </p:extLst>
          </p:nvPr>
        </p:nvGraphicFramePr>
        <p:xfrm>
          <a:off x="7961999" y="2743200"/>
          <a:ext cx="3475035" cy="3655159"/>
        </p:xfrm>
        <a:graphic>
          <a:graphicData uri="http://schemas.openxmlformats.org/drawingml/2006/table">
            <a:tbl>
              <a:tblPr firstRow="1" bandRow="1">
                <a:tableStyleId>{5C22544A-7EE6-4342-B048-85BDC9FD1C3A}</a:tableStyleId>
              </a:tblPr>
              <a:tblGrid>
                <a:gridCol w="506854">
                  <a:extLst>
                    <a:ext uri="{9D8B030D-6E8A-4147-A177-3AD203B41FA5}">
                      <a16:colId xmlns:a16="http://schemas.microsoft.com/office/drawing/2014/main" val="2485629944"/>
                    </a:ext>
                  </a:extLst>
                </a:gridCol>
                <a:gridCol w="1967023">
                  <a:extLst>
                    <a:ext uri="{9D8B030D-6E8A-4147-A177-3AD203B41FA5}">
                      <a16:colId xmlns:a16="http://schemas.microsoft.com/office/drawing/2014/main" val="1705906369"/>
                    </a:ext>
                  </a:extLst>
                </a:gridCol>
                <a:gridCol w="1001158">
                  <a:extLst>
                    <a:ext uri="{9D8B030D-6E8A-4147-A177-3AD203B41FA5}">
                      <a16:colId xmlns:a16="http://schemas.microsoft.com/office/drawing/2014/main" val="4153898963"/>
                    </a:ext>
                  </a:extLst>
                </a:gridCol>
              </a:tblGrid>
              <a:tr h="269608">
                <a:tc>
                  <a:txBody>
                    <a:bodyPr/>
                    <a:lstStyle/>
                    <a:p>
                      <a:r>
                        <a:rPr lang="es-MX" sz="1200" dirty="0"/>
                        <a:t>No</a:t>
                      </a:r>
                    </a:p>
                  </a:txBody>
                  <a:tcPr anchor="ctr"/>
                </a:tc>
                <a:tc>
                  <a:txBody>
                    <a:bodyPr/>
                    <a:lstStyle/>
                    <a:p>
                      <a:r>
                        <a:rPr lang="es-MX" sz="1200" dirty="0"/>
                        <a:t>Municipio</a:t>
                      </a:r>
                    </a:p>
                  </a:txBody>
                  <a:tcPr anchor="ctr"/>
                </a:tc>
                <a:tc>
                  <a:txBody>
                    <a:bodyPr/>
                    <a:lstStyle/>
                    <a:p>
                      <a:r>
                        <a:rPr lang="es-MX" sz="1200" dirty="0"/>
                        <a:t>Distrito</a:t>
                      </a:r>
                    </a:p>
                  </a:txBody>
                  <a:tcPr anchor="ctr"/>
                </a:tc>
                <a:extLst>
                  <a:ext uri="{0D108BD9-81ED-4DB2-BD59-A6C34878D82A}">
                    <a16:rowId xmlns:a16="http://schemas.microsoft.com/office/drawing/2014/main" val="1889238762"/>
                  </a:ext>
                </a:extLst>
              </a:tr>
              <a:tr h="307349">
                <a:tc>
                  <a:txBody>
                    <a:bodyPr/>
                    <a:lstStyle/>
                    <a:p>
                      <a:r>
                        <a:rPr lang="es-MX" sz="1200" dirty="0"/>
                        <a:t>1</a:t>
                      </a:r>
                    </a:p>
                  </a:txBody>
                  <a:tcPr anchor="ctr"/>
                </a:tc>
                <a:tc>
                  <a:txBody>
                    <a:bodyPr/>
                    <a:lstStyle/>
                    <a:p>
                      <a:r>
                        <a:rPr lang="es-MX" sz="1200" dirty="0"/>
                        <a:t>Balleza</a:t>
                      </a:r>
                    </a:p>
                  </a:txBody>
                  <a:tcPr anchor="ctr"/>
                </a:tc>
                <a:tc>
                  <a:txBody>
                    <a:bodyPr/>
                    <a:lstStyle/>
                    <a:p>
                      <a:pPr algn="ctr"/>
                      <a:r>
                        <a:rPr lang="es-MX" sz="1200" dirty="0"/>
                        <a:t>22</a:t>
                      </a:r>
                    </a:p>
                  </a:txBody>
                  <a:tcPr anchor="ctr"/>
                </a:tc>
                <a:extLst>
                  <a:ext uri="{0D108BD9-81ED-4DB2-BD59-A6C34878D82A}">
                    <a16:rowId xmlns:a16="http://schemas.microsoft.com/office/drawing/2014/main" val="1349605056"/>
                  </a:ext>
                </a:extLst>
              </a:tr>
              <a:tr h="307349">
                <a:tc>
                  <a:txBody>
                    <a:bodyPr/>
                    <a:lstStyle/>
                    <a:p>
                      <a:r>
                        <a:rPr lang="es-MX" sz="1200" dirty="0"/>
                        <a:t>2</a:t>
                      </a:r>
                    </a:p>
                  </a:txBody>
                  <a:tcPr anchor="ctr"/>
                </a:tc>
                <a:tc>
                  <a:txBody>
                    <a:bodyPr/>
                    <a:lstStyle/>
                    <a:p>
                      <a:r>
                        <a:rPr lang="es-MX" sz="1200" dirty="0"/>
                        <a:t>Batopilas</a:t>
                      </a:r>
                    </a:p>
                  </a:txBody>
                  <a:tcPr anchor="ctr"/>
                </a:tc>
                <a:tc>
                  <a:txBody>
                    <a:bodyPr/>
                    <a:lstStyle/>
                    <a:p>
                      <a:pPr algn="ctr"/>
                      <a:r>
                        <a:rPr lang="es-MX" sz="1200" dirty="0"/>
                        <a:t>22</a:t>
                      </a:r>
                    </a:p>
                  </a:txBody>
                  <a:tcPr anchor="ctr"/>
                </a:tc>
                <a:extLst>
                  <a:ext uri="{0D108BD9-81ED-4DB2-BD59-A6C34878D82A}">
                    <a16:rowId xmlns:a16="http://schemas.microsoft.com/office/drawing/2014/main" val="3207089224"/>
                  </a:ext>
                </a:extLst>
              </a:tr>
              <a:tr h="307349">
                <a:tc>
                  <a:txBody>
                    <a:bodyPr/>
                    <a:lstStyle/>
                    <a:p>
                      <a:r>
                        <a:rPr lang="es-MX" sz="1200" dirty="0"/>
                        <a:t>3</a:t>
                      </a:r>
                    </a:p>
                  </a:txBody>
                  <a:tcPr anchor="ctr"/>
                </a:tc>
                <a:tc>
                  <a:txBody>
                    <a:bodyPr/>
                    <a:lstStyle/>
                    <a:p>
                      <a:r>
                        <a:rPr lang="es-MX" sz="1200" dirty="0"/>
                        <a:t>Carichí</a:t>
                      </a:r>
                    </a:p>
                  </a:txBody>
                  <a:tcPr anchor="ctr"/>
                </a:tc>
                <a:tc>
                  <a:txBody>
                    <a:bodyPr/>
                    <a:lstStyle/>
                    <a:p>
                      <a:pPr algn="ctr"/>
                      <a:r>
                        <a:rPr lang="es-MX" sz="1200" dirty="0"/>
                        <a:t>22</a:t>
                      </a:r>
                    </a:p>
                  </a:txBody>
                  <a:tcPr anchor="ctr"/>
                </a:tc>
                <a:extLst>
                  <a:ext uri="{0D108BD9-81ED-4DB2-BD59-A6C34878D82A}">
                    <a16:rowId xmlns:a16="http://schemas.microsoft.com/office/drawing/2014/main" val="1401422559"/>
                  </a:ext>
                </a:extLst>
              </a:tr>
              <a:tr h="307349">
                <a:tc>
                  <a:txBody>
                    <a:bodyPr/>
                    <a:lstStyle/>
                    <a:p>
                      <a:r>
                        <a:rPr lang="es-MX" sz="1200" dirty="0"/>
                        <a:t>4</a:t>
                      </a:r>
                    </a:p>
                  </a:txBody>
                  <a:tcPr anchor="ctr"/>
                </a:tc>
                <a:tc>
                  <a:txBody>
                    <a:bodyPr/>
                    <a:lstStyle/>
                    <a:p>
                      <a:r>
                        <a:rPr lang="es-MX" sz="1200" dirty="0"/>
                        <a:t>Chínipas</a:t>
                      </a:r>
                    </a:p>
                  </a:txBody>
                  <a:tcPr anchor="ctr"/>
                </a:tc>
                <a:tc>
                  <a:txBody>
                    <a:bodyPr/>
                    <a:lstStyle/>
                    <a:p>
                      <a:pPr algn="ctr"/>
                      <a:r>
                        <a:rPr lang="es-MX" sz="1200" dirty="0"/>
                        <a:t>13</a:t>
                      </a:r>
                    </a:p>
                  </a:txBody>
                  <a:tcPr anchor="ctr"/>
                </a:tc>
                <a:extLst>
                  <a:ext uri="{0D108BD9-81ED-4DB2-BD59-A6C34878D82A}">
                    <a16:rowId xmlns:a16="http://schemas.microsoft.com/office/drawing/2014/main" val="2468103824"/>
                  </a:ext>
                </a:extLst>
              </a:tr>
              <a:tr h="307349">
                <a:tc>
                  <a:txBody>
                    <a:bodyPr/>
                    <a:lstStyle/>
                    <a:p>
                      <a:r>
                        <a:rPr lang="es-MX" sz="1200" dirty="0"/>
                        <a:t>5</a:t>
                      </a:r>
                    </a:p>
                  </a:txBody>
                  <a:tcPr anchor="ctr"/>
                </a:tc>
                <a:tc>
                  <a:txBody>
                    <a:bodyPr/>
                    <a:lstStyle/>
                    <a:p>
                      <a:r>
                        <a:rPr lang="es-MX" sz="1200" dirty="0"/>
                        <a:t>Guachochi</a:t>
                      </a:r>
                    </a:p>
                  </a:txBody>
                  <a:tcPr anchor="ctr"/>
                </a:tc>
                <a:tc>
                  <a:txBody>
                    <a:bodyPr/>
                    <a:lstStyle/>
                    <a:p>
                      <a:pPr algn="ctr"/>
                      <a:r>
                        <a:rPr lang="es-MX" sz="1200" dirty="0"/>
                        <a:t>22</a:t>
                      </a:r>
                    </a:p>
                  </a:txBody>
                  <a:tcPr anchor="ctr"/>
                </a:tc>
                <a:extLst>
                  <a:ext uri="{0D108BD9-81ED-4DB2-BD59-A6C34878D82A}">
                    <a16:rowId xmlns:a16="http://schemas.microsoft.com/office/drawing/2014/main" val="123113218"/>
                  </a:ext>
                </a:extLst>
              </a:tr>
              <a:tr h="307349">
                <a:tc>
                  <a:txBody>
                    <a:bodyPr/>
                    <a:lstStyle/>
                    <a:p>
                      <a:r>
                        <a:rPr lang="es-MX" sz="1200" dirty="0"/>
                        <a:t>6</a:t>
                      </a:r>
                    </a:p>
                  </a:txBody>
                  <a:tcPr anchor="ctr"/>
                </a:tc>
                <a:tc>
                  <a:txBody>
                    <a:bodyPr/>
                    <a:lstStyle/>
                    <a:p>
                      <a:r>
                        <a:rPr lang="es-MX" sz="1200" dirty="0"/>
                        <a:t>Guadalupe y Calvo</a:t>
                      </a:r>
                    </a:p>
                  </a:txBody>
                  <a:tcPr anchor="ctr"/>
                </a:tc>
                <a:tc>
                  <a:txBody>
                    <a:bodyPr/>
                    <a:lstStyle/>
                    <a:p>
                      <a:pPr algn="ctr"/>
                      <a:r>
                        <a:rPr lang="es-MX" sz="1200" dirty="0"/>
                        <a:t>22</a:t>
                      </a:r>
                    </a:p>
                  </a:txBody>
                  <a:tcPr anchor="ctr"/>
                </a:tc>
                <a:extLst>
                  <a:ext uri="{0D108BD9-81ED-4DB2-BD59-A6C34878D82A}">
                    <a16:rowId xmlns:a16="http://schemas.microsoft.com/office/drawing/2014/main" val="822042903"/>
                  </a:ext>
                </a:extLst>
              </a:tr>
              <a:tr h="307349">
                <a:tc>
                  <a:txBody>
                    <a:bodyPr/>
                    <a:lstStyle/>
                    <a:p>
                      <a:r>
                        <a:rPr lang="es-MX" sz="1200" dirty="0"/>
                        <a:t>7</a:t>
                      </a:r>
                    </a:p>
                  </a:txBody>
                  <a:tcPr anchor="ctr"/>
                </a:tc>
                <a:tc>
                  <a:txBody>
                    <a:bodyPr/>
                    <a:lstStyle/>
                    <a:p>
                      <a:r>
                        <a:rPr lang="es-MX" sz="1200" dirty="0"/>
                        <a:t>Guazapares</a:t>
                      </a:r>
                    </a:p>
                  </a:txBody>
                  <a:tcPr anchor="ctr"/>
                </a:tc>
                <a:tc>
                  <a:txBody>
                    <a:bodyPr/>
                    <a:lstStyle/>
                    <a:p>
                      <a:pPr algn="ctr"/>
                      <a:r>
                        <a:rPr lang="es-MX" sz="1200" dirty="0"/>
                        <a:t>13</a:t>
                      </a:r>
                    </a:p>
                  </a:txBody>
                  <a:tcPr anchor="ctr"/>
                </a:tc>
                <a:extLst>
                  <a:ext uri="{0D108BD9-81ED-4DB2-BD59-A6C34878D82A}">
                    <a16:rowId xmlns:a16="http://schemas.microsoft.com/office/drawing/2014/main" val="26771998"/>
                  </a:ext>
                </a:extLst>
              </a:tr>
              <a:tr h="307349">
                <a:tc>
                  <a:txBody>
                    <a:bodyPr/>
                    <a:lstStyle/>
                    <a:p>
                      <a:r>
                        <a:rPr lang="es-MX" sz="1200" dirty="0"/>
                        <a:t>8</a:t>
                      </a:r>
                    </a:p>
                  </a:txBody>
                  <a:tcPr anchor="ctr"/>
                </a:tc>
                <a:tc>
                  <a:txBody>
                    <a:bodyPr/>
                    <a:lstStyle/>
                    <a:p>
                      <a:r>
                        <a:rPr lang="es-MX" sz="1200" dirty="0"/>
                        <a:t>Maguarichi</a:t>
                      </a:r>
                    </a:p>
                  </a:txBody>
                  <a:tcPr anchor="ctr"/>
                </a:tc>
                <a:tc>
                  <a:txBody>
                    <a:bodyPr/>
                    <a:lstStyle/>
                    <a:p>
                      <a:pPr algn="ctr"/>
                      <a:r>
                        <a:rPr lang="es-MX" sz="1200" dirty="0"/>
                        <a:t>13</a:t>
                      </a:r>
                    </a:p>
                  </a:txBody>
                  <a:tcPr anchor="ctr"/>
                </a:tc>
                <a:extLst>
                  <a:ext uri="{0D108BD9-81ED-4DB2-BD59-A6C34878D82A}">
                    <a16:rowId xmlns:a16="http://schemas.microsoft.com/office/drawing/2014/main" val="373811573"/>
                  </a:ext>
                </a:extLst>
              </a:tr>
              <a:tr h="307349">
                <a:tc>
                  <a:txBody>
                    <a:bodyPr/>
                    <a:lstStyle/>
                    <a:p>
                      <a:r>
                        <a:rPr lang="es-MX" sz="1200" dirty="0"/>
                        <a:t>9</a:t>
                      </a:r>
                    </a:p>
                  </a:txBody>
                  <a:tcPr anchor="ctr"/>
                </a:tc>
                <a:tc>
                  <a:txBody>
                    <a:bodyPr/>
                    <a:lstStyle/>
                    <a:p>
                      <a:r>
                        <a:rPr lang="es-MX" sz="1200" dirty="0"/>
                        <a:t>Morelos</a:t>
                      </a:r>
                    </a:p>
                  </a:txBody>
                  <a:tcPr anchor="ctr"/>
                </a:tc>
                <a:tc>
                  <a:txBody>
                    <a:bodyPr/>
                    <a:lstStyle/>
                    <a:p>
                      <a:pPr algn="ctr"/>
                      <a:r>
                        <a:rPr lang="es-MX" sz="1200" dirty="0"/>
                        <a:t>22</a:t>
                      </a:r>
                    </a:p>
                  </a:txBody>
                  <a:tcPr anchor="ctr"/>
                </a:tc>
                <a:extLst>
                  <a:ext uri="{0D108BD9-81ED-4DB2-BD59-A6C34878D82A}">
                    <a16:rowId xmlns:a16="http://schemas.microsoft.com/office/drawing/2014/main" val="2666541572"/>
                  </a:ext>
                </a:extLst>
              </a:tr>
              <a:tr h="307349">
                <a:tc>
                  <a:txBody>
                    <a:bodyPr/>
                    <a:lstStyle/>
                    <a:p>
                      <a:r>
                        <a:rPr lang="es-MX" sz="1200" dirty="0"/>
                        <a:t>10</a:t>
                      </a:r>
                    </a:p>
                  </a:txBody>
                  <a:tcPr anchor="ctr"/>
                </a:tc>
                <a:tc>
                  <a:txBody>
                    <a:bodyPr/>
                    <a:lstStyle/>
                    <a:p>
                      <a:r>
                        <a:rPr lang="es-MX" sz="1200" dirty="0"/>
                        <a:t>Urique</a:t>
                      </a:r>
                    </a:p>
                  </a:txBody>
                  <a:tcPr anchor="ctr"/>
                </a:tc>
                <a:tc>
                  <a:txBody>
                    <a:bodyPr/>
                    <a:lstStyle/>
                    <a:p>
                      <a:pPr algn="ctr"/>
                      <a:r>
                        <a:rPr lang="es-MX" sz="1200" dirty="0"/>
                        <a:t>22</a:t>
                      </a:r>
                    </a:p>
                  </a:txBody>
                  <a:tcPr anchor="ctr"/>
                </a:tc>
                <a:extLst>
                  <a:ext uri="{0D108BD9-81ED-4DB2-BD59-A6C34878D82A}">
                    <a16:rowId xmlns:a16="http://schemas.microsoft.com/office/drawing/2014/main" val="1723036712"/>
                  </a:ext>
                </a:extLst>
              </a:tr>
              <a:tr h="307349">
                <a:tc>
                  <a:txBody>
                    <a:bodyPr/>
                    <a:lstStyle/>
                    <a:p>
                      <a:r>
                        <a:rPr lang="es-MX" sz="1200" dirty="0"/>
                        <a:t>11</a:t>
                      </a:r>
                    </a:p>
                  </a:txBody>
                  <a:tcPr anchor="ctr"/>
                </a:tc>
                <a:tc>
                  <a:txBody>
                    <a:bodyPr/>
                    <a:lstStyle/>
                    <a:p>
                      <a:r>
                        <a:rPr lang="es-MX" sz="1200" dirty="0"/>
                        <a:t>Uruachi</a:t>
                      </a:r>
                    </a:p>
                  </a:txBody>
                  <a:tcPr anchor="ctr"/>
                </a:tc>
                <a:tc>
                  <a:txBody>
                    <a:bodyPr/>
                    <a:lstStyle/>
                    <a:p>
                      <a:pPr algn="ctr"/>
                      <a:r>
                        <a:rPr lang="es-MX" sz="1200" dirty="0"/>
                        <a:t>13</a:t>
                      </a:r>
                    </a:p>
                  </a:txBody>
                  <a:tcPr anchor="ctr"/>
                </a:tc>
                <a:extLst>
                  <a:ext uri="{0D108BD9-81ED-4DB2-BD59-A6C34878D82A}">
                    <a16:rowId xmlns:a16="http://schemas.microsoft.com/office/drawing/2014/main" val="2131652029"/>
                  </a:ext>
                </a:extLst>
              </a:tr>
            </a:tbl>
          </a:graphicData>
        </a:graphic>
      </p:graphicFrame>
      <p:grpSp>
        <p:nvGrpSpPr>
          <p:cNvPr id="3" name="Grupo 2">
            <a:extLst>
              <a:ext uri="{FF2B5EF4-FFF2-40B4-BE49-F238E27FC236}">
                <a16:creationId xmlns:a16="http://schemas.microsoft.com/office/drawing/2014/main" id="{D1DD481F-8DD6-4E9C-BD17-91CE73C92F5F}"/>
              </a:ext>
            </a:extLst>
          </p:cNvPr>
          <p:cNvGrpSpPr/>
          <p:nvPr/>
        </p:nvGrpSpPr>
        <p:grpSpPr>
          <a:xfrm>
            <a:off x="4061637" y="2743200"/>
            <a:ext cx="3232851" cy="3795970"/>
            <a:chOff x="3867912" y="2115733"/>
            <a:chExt cx="3599121" cy="4370275"/>
          </a:xfrm>
        </p:grpSpPr>
        <p:pic>
          <p:nvPicPr>
            <p:cNvPr id="5" name="Imagen 4">
              <a:extLst>
                <a:ext uri="{FF2B5EF4-FFF2-40B4-BE49-F238E27FC236}">
                  <a16:creationId xmlns:a16="http://schemas.microsoft.com/office/drawing/2014/main" id="{78E036D2-EF6C-438A-B054-14A0EED55B3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83214" l="0" r="100000"/>
                      </a14:imgEffect>
                    </a14:imgLayer>
                  </a14:imgProps>
                </a:ext>
              </a:extLst>
            </a:blip>
            <a:srcRect b="19772"/>
            <a:stretch/>
          </p:blipFill>
          <p:spPr>
            <a:xfrm>
              <a:off x="3867912" y="2115733"/>
              <a:ext cx="3599121" cy="4370275"/>
            </a:xfrm>
            <a:prstGeom prst="rect">
              <a:avLst/>
            </a:prstGeom>
          </p:spPr>
        </p:pic>
        <p:pic>
          <p:nvPicPr>
            <p:cNvPr id="2" name="Imagen 1">
              <a:extLst>
                <a:ext uri="{FF2B5EF4-FFF2-40B4-BE49-F238E27FC236}">
                  <a16:creationId xmlns:a16="http://schemas.microsoft.com/office/drawing/2014/main" id="{CAC16C8C-812E-4488-8143-97EE24D9E4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305648" y="5421105"/>
              <a:ext cx="282649" cy="282649"/>
            </a:xfrm>
            <a:prstGeom prst="rect">
              <a:avLst/>
            </a:prstGeom>
          </p:spPr>
        </p:pic>
        <p:pic>
          <p:nvPicPr>
            <p:cNvPr id="7" name="Imagen 6">
              <a:extLst>
                <a:ext uri="{FF2B5EF4-FFF2-40B4-BE49-F238E27FC236}">
                  <a16:creationId xmlns:a16="http://schemas.microsoft.com/office/drawing/2014/main" id="{60CF610D-7739-4614-93FC-3DE4DAF319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612444" y="5258514"/>
              <a:ext cx="282649" cy="282649"/>
            </a:xfrm>
            <a:prstGeom prst="rect">
              <a:avLst/>
            </a:prstGeom>
          </p:spPr>
        </p:pic>
        <p:pic>
          <p:nvPicPr>
            <p:cNvPr id="8" name="Imagen 7">
              <a:extLst>
                <a:ext uri="{FF2B5EF4-FFF2-40B4-BE49-F238E27FC236}">
                  <a16:creationId xmlns:a16="http://schemas.microsoft.com/office/drawing/2014/main" id="{5E53D6A8-85A7-4950-B178-6540E0E4C3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974434" y="4677270"/>
              <a:ext cx="282649" cy="282649"/>
            </a:xfrm>
            <a:prstGeom prst="rect">
              <a:avLst/>
            </a:prstGeom>
          </p:spPr>
        </p:pic>
        <p:pic>
          <p:nvPicPr>
            <p:cNvPr id="11" name="Imagen 10">
              <a:extLst>
                <a:ext uri="{FF2B5EF4-FFF2-40B4-BE49-F238E27FC236}">
                  <a16:creationId xmlns:a16="http://schemas.microsoft.com/office/drawing/2014/main" id="{882A3A85-6661-4820-B006-77ED8E5F91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064093" y="4949286"/>
              <a:ext cx="282649" cy="282649"/>
            </a:xfrm>
            <a:prstGeom prst="rect">
              <a:avLst/>
            </a:prstGeom>
          </p:spPr>
        </p:pic>
        <p:pic>
          <p:nvPicPr>
            <p:cNvPr id="12" name="Imagen 11">
              <a:extLst>
                <a:ext uri="{FF2B5EF4-FFF2-40B4-BE49-F238E27FC236}">
                  <a16:creationId xmlns:a16="http://schemas.microsoft.com/office/drawing/2014/main" id="{0707AC97-FFF5-429E-80F9-2330F932BB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870158" y="5042673"/>
              <a:ext cx="282649" cy="282649"/>
            </a:xfrm>
            <a:prstGeom prst="rect">
              <a:avLst/>
            </a:prstGeom>
          </p:spPr>
        </p:pic>
        <p:pic>
          <p:nvPicPr>
            <p:cNvPr id="13" name="Imagen 12">
              <a:extLst>
                <a:ext uri="{FF2B5EF4-FFF2-40B4-BE49-F238E27FC236}">
                  <a16:creationId xmlns:a16="http://schemas.microsoft.com/office/drawing/2014/main" id="{727045F2-9F20-446E-B57D-FFF8B797BF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020062" y="5795809"/>
              <a:ext cx="282649" cy="282649"/>
            </a:xfrm>
            <a:prstGeom prst="rect">
              <a:avLst/>
            </a:prstGeom>
          </p:spPr>
        </p:pic>
        <p:pic>
          <p:nvPicPr>
            <p:cNvPr id="15" name="Imagen 14">
              <a:extLst>
                <a:ext uri="{FF2B5EF4-FFF2-40B4-BE49-F238E27FC236}">
                  <a16:creationId xmlns:a16="http://schemas.microsoft.com/office/drawing/2014/main" id="{8C5E7E7E-B9E7-4437-90C0-6AE7C8D4FD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49641" y="4901348"/>
              <a:ext cx="282649" cy="282649"/>
            </a:xfrm>
            <a:prstGeom prst="rect">
              <a:avLst/>
            </a:prstGeom>
          </p:spPr>
        </p:pic>
        <p:pic>
          <p:nvPicPr>
            <p:cNvPr id="16" name="Imagen 15">
              <a:extLst>
                <a:ext uri="{FF2B5EF4-FFF2-40B4-BE49-F238E27FC236}">
                  <a16:creationId xmlns:a16="http://schemas.microsoft.com/office/drawing/2014/main" id="{F88CFA9F-296A-4B48-B026-10D8D27636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25083" y="4585116"/>
              <a:ext cx="282649" cy="282649"/>
            </a:xfrm>
            <a:prstGeom prst="rect">
              <a:avLst/>
            </a:prstGeom>
          </p:spPr>
        </p:pic>
        <p:pic>
          <p:nvPicPr>
            <p:cNvPr id="17" name="Imagen 16">
              <a:extLst>
                <a:ext uri="{FF2B5EF4-FFF2-40B4-BE49-F238E27FC236}">
                  <a16:creationId xmlns:a16="http://schemas.microsoft.com/office/drawing/2014/main" id="{00958997-00E4-4C97-984E-D7DEFC1E60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66407" y="5578267"/>
              <a:ext cx="282649" cy="282649"/>
            </a:xfrm>
            <a:prstGeom prst="rect">
              <a:avLst/>
            </a:prstGeom>
          </p:spPr>
        </p:pic>
        <p:pic>
          <p:nvPicPr>
            <p:cNvPr id="18" name="Imagen 17">
              <a:extLst>
                <a:ext uri="{FF2B5EF4-FFF2-40B4-BE49-F238E27FC236}">
                  <a16:creationId xmlns:a16="http://schemas.microsoft.com/office/drawing/2014/main" id="{196CE23A-391F-491B-9D26-DA8392B7D4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80332" y="5101243"/>
              <a:ext cx="282649" cy="282649"/>
            </a:xfrm>
            <a:prstGeom prst="rect">
              <a:avLst/>
            </a:prstGeom>
          </p:spPr>
        </p:pic>
        <p:pic>
          <p:nvPicPr>
            <p:cNvPr id="19" name="Imagen 18">
              <a:extLst>
                <a:ext uri="{FF2B5EF4-FFF2-40B4-BE49-F238E27FC236}">
                  <a16:creationId xmlns:a16="http://schemas.microsoft.com/office/drawing/2014/main" id="{7DB9DC1D-D492-4906-816A-1146C91D54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12402" y="4604555"/>
              <a:ext cx="282649" cy="282649"/>
            </a:xfrm>
            <a:prstGeom prst="rect">
              <a:avLst/>
            </a:prstGeom>
          </p:spPr>
        </p:pic>
      </p:grpSp>
    </p:spTree>
    <p:extLst>
      <p:ext uri="{BB962C8B-B14F-4D97-AF65-F5344CB8AC3E}">
        <p14:creationId xmlns:p14="http://schemas.microsoft.com/office/powerpoint/2010/main" val="4137719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84244" y="173794"/>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a:bodyPr>
          <a:lstStyle/>
          <a:p>
            <a:pPr marL="0" indent="0" algn="just">
              <a:buNone/>
            </a:pPr>
            <a:r>
              <a:rPr lang="es-MX" sz="2200" dirty="0">
                <a:solidFill>
                  <a:srgbClr val="A38D51"/>
                </a:solidFill>
              </a:rPr>
              <a:t>Manifestación Formal de Afiliación</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60970"/>
            <a:ext cx="10881126" cy="883163"/>
          </a:xfrm>
        </p:spPr>
        <p:txBody>
          <a:bodyPr anchor="t">
            <a:normAutofit/>
          </a:bodyPr>
          <a:lstStyle/>
          <a:p>
            <a:pPr algn="just">
              <a:lnSpc>
                <a:spcPct val="100000"/>
              </a:lnSpc>
            </a:pPr>
            <a:r>
              <a:rPr lang="es-MX" sz="1800" dirty="0"/>
              <a:t>Las manifestaciones deberán presentarse en original autógrafo en el formato autorizado.</a:t>
            </a:r>
          </a:p>
          <a:p>
            <a:pPr algn="just">
              <a:lnSpc>
                <a:spcPct val="100000"/>
              </a:lnSpc>
            </a:pPr>
            <a:r>
              <a:rPr lang="es-MX" sz="1800" dirty="0"/>
              <a:t>Se presentan en hoja membretada, ordenadas alfabéticamente y por municipio.</a:t>
            </a:r>
          </a:p>
          <a:p>
            <a:pPr algn="just">
              <a:lnSpc>
                <a:spcPct val="100000"/>
              </a:lnSpc>
            </a:pPr>
            <a:endParaRPr lang="es-MX" dirty="0"/>
          </a:p>
        </p:txBody>
      </p:sp>
      <p:pic>
        <p:nvPicPr>
          <p:cNvPr id="3" name="Imagen 2">
            <a:extLst>
              <a:ext uri="{FF2B5EF4-FFF2-40B4-BE49-F238E27FC236}">
                <a16:creationId xmlns:a16="http://schemas.microsoft.com/office/drawing/2014/main" id="{BE5BA310-C361-4CF6-9103-B7767C9C27F9}"/>
              </a:ext>
            </a:extLst>
          </p:cNvPr>
          <p:cNvPicPr>
            <a:picLocks noChangeAspect="1"/>
          </p:cNvPicPr>
          <p:nvPr/>
        </p:nvPicPr>
        <p:blipFill rotWithShape="1">
          <a:blip r:embed="rId2"/>
          <a:srcRect l="65407" t="19965" r="12616" b="21116"/>
          <a:stretch/>
        </p:blipFill>
        <p:spPr>
          <a:xfrm>
            <a:off x="566600" y="1646392"/>
            <a:ext cx="5373919" cy="4371639"/>
          </a:xfrm>
          <a:prstGeom prst="rect">
            <a:avLst/>
          </a:prstGeom>
        </p:spPr>
      </p:pic>
      <p:cxnSp>
        <p:nvCxnSpPr>
          <p:cNvPr id="9" name="Conector recto de flecha 8">
            <a:extLst>
              <a:ext uri="{FF2B5EF4-FFF2-40B4-BE49-F238E27FC236}">
                <a16:creationId xmlns:a16="http://schemas.microsoft.com/office/drawing/2014/main" id="{522445D6-9100-4D28-8B38-575604DD1555}"/>
              </a:ext>
            </a:extLst>
          </p:cNvPr>
          <p:cNvCxnSpPr>
            <a:cxnSpLocks/>
          </p:cNvCxnSpPr>
          <p:nvPr/>
        </p:nvCxnSpPr>
        <p:spPr>
          <a:xfrm>
            <a:off x="5869642" y="2369460"/>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7B40FB7C-8232-476F-9DE1-25AAD93396FE}"/>
              </a:ext>
            </a:extLst>
          </p:cNvPr>
          <p:cNvSpPr txBox="1"/>
          <p:nvPr/>
        </p:nvSpPr>
        <p:spPr>
          <a:xfrm>
            <a:off x="7258031" y="2238655"/>
            <a:ext cx="4800600" cy="261610"/>
          </a:xfrm>
          <a:prstGeom prst="rect">
            <a:avLst/>
          </a:prstGeom>
          <a:noFill/>
        </p:spPr>
        <p:txBody>
          <a:bodyPr wrap="square" rtlCol="0">
            <a:spAutoFit/>
          </a:bodyPr>
          <a:lstStyle/>
          <a:p>
            <a:r>
              <a:rPr lang="es-MX" sz="1100" dirty="0"/>
              <a:t>Deberá presentarse con el emblema y el nombre tentativo del PPL</a:t>
            </a:r>
          </a:p>
        </p:txBody>
      </p:sp>
      <p:cxnSp>
        <p:nvCxnSpPr>
          <p:cNvPr id="13" name="Conector recto de flecha 12">
            <a:extLst>
              <a:ext uri="{FF2B5EF4-FFF2-40B4-BE49-F238E27FC236}">
                <a16:creationId xmlns:a16="http://schemas.microsoft.com/office/drawing/2014/main" id="{3AA9701B-B23C-450F-8DA1-FA2D61E28C1E}"/>
              </a:ext>
            </a:extLst>
          </p:cNvPr>
          <p:cNvCxnSpPr>
            <a:cxnSpLocks/>
          </p:cNvCxnSpPr>
          <p:nvPr/>
        </p:nvCxnSpPr>
        <p:spPr>
          <a:xfrm flipV="1">
            <a:off x="4572000" y="2801609"/>
            <a:ext cx="2686031"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6E44D070-67AF-4D51-8436-21B074DE68A7}"/>
              </a:ext>
            </a:extLst>
          </p:cNvPr>
          <p:cNvSpPr txBox="1"/>
          <p:nvPr/>
        </p:nvSpPr>
        <p:spPr>
          <a:xfrm>
            <a:off x="7258031" y="2670804"/>
            <a:ext cx="4800600" cy="261610"/>
          </a:xfrm>
          <a:prstGeom prst="rect">
            <a:avLst/>
          </a:prstGeom>
          <a:noFill/>
        </p:spPr>
        <p:txBody>
          <a:bodyPr wrap="square" rtlCol="0">
            <a:spAutoFit/>
          </a:bodyPr>
          <a:lstStyle/>
          <a:p>
            <a:r>
              <a:rPr lang="es-MX" sz="1100" dirty="0"/>
              <a:t>Fecha de la afiliación</a:t>
            </a:r>
          </a:p>
        </p:txBody>
      </p:sp>
      <p:cxnSp>
        <p:nvCxnSpPr>
          <p:cNvPr id="16" name="Conector recto de flecha 15">
            <a:extLst>
              <a:ext uri="{FF2B5EF4-FFF2-40B4-BE49-F238E27FC236}">
                <a16:creationId xmlns:a16="http://schemas.microsoft.com/office/drawing/2014/main" id="{BCBDB0FC-F6B3-46AE-ADE8-538D52B65B23}"/>
              </a:ext>
            </a:extLst>
          </p:cNvPr>
          <p:cNvCxnSpPr>
            <a:cxnSpLocks/>
            <a:endCxn id="17" idx="1"/>
          </p:cNvCxnSpPr>
          <p:nvPr/>
        </p:nvCxnSpPr>
        <p:spPr>
          <a:xfrm>
            <a:off x="5869642" y="5528524"/>
            <a:ext cx="1521758" cy="91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11164616-87DE-464A-9F36-D7543B535E28}"/>
              </a:ext>
            </a:extLst>
          </p:cNvPr>
          <p:cNvSpPr txBox="1"/>
          <p:nvPr/>
        </p:nvSpPr>
        <p:spPr>
          <a:xfrm>
            <a:off x="7391400" y="5237604"/>
            <a:ext cx="4145163" cy="600164"/>
          </a:xfrm>
          <a:prstGeom prst="rect">
            <a:avLst/>
          </a:prstGeom>
          <a:noFill/>
        </p:spPr>
        <p:txBody>
          <a:bodyPr wrap="square" rtlCol="0">
            <a:spAutoFit/>
          </a:bodyPr>
          <a:lstStyle/>
          <a:p>
            <a:r>
              <a:rPr lang="es-MX" sz="1100" dirty="0"/>
              <a:t>Declaración bajo protesta de decir verdad de no afiliación a otro partido u otra organización, y que suscribe el documento de manera libre, voluntaria e individual.</a:t>
            </a:r>
          </a:p>
        </p:txBody>
      </p:sp>
      <p:cxnSp>
        <p:nvCxnSpPr>
          <p:cNvPr id="20" name="Conector recto de flecha 19">
            <a:extLst>
              <a:ext uri="{FF2B5EF4-FFF2-40B4-BE49-F238E27FC236}">
                <a16:creationId xmlns:a16="http://schemas.microsoft.com/office/drawing/2014/main" id="{5383603F-CA2D-4A45-ACE6-2F3A63710493}"/>
              </a:ext>
            </a:extLst>
          </p:cNvPr>
          <p:cNvCxnSpPr>
            <a:cxnSpLocks/>
          </p:cNvCxnSpPr>
          <p:nvPr/>
        </p:nvCxnSpPr>
        <p:spPr>
          <a:xfrm>
            <a:off x="5992864" y="3951583"/>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Cerrar llave 20">
            <a:extLst>
              <a:ext uri="{FF2B5EF4-FFF2-40B4-BE49-F238E27FC236}">
                <a16:creationId xmlns:a16="http://schemas.microsoft.com/office/drawing/2014/main" id="{BA5A3F09-7B03-487B-AF07-33E76D127BCC}"/>
              </a:ext>
            </a:extLst>
          </p:cNvPr>
          <p:cNvSpPr/>
          <p:nvPr/>
        </p:nvSpPr>
        <p:spPr>
          <a:xfrm>
            <a:off x="5869642" y="3092529"/>
            <a:ext cx="123223" cy="17027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 name="CuadroTexto 21">
            <a:extLst>
              <a:ext uri="{FF2B5EF4-FFF2-40B4-BE49-F238E27FC236}">
                <a16:creationId xmlns:a16="http://schemas.microsoft.com/office/drawing/2014/main" id="{7860C696-4DA4-48F2-90C2-0077CBBF6CED}"/>
              </a:ext>
            </a:extLst>
          </p:cNvPr>
          <p:cNvSpPr txBox="1"/>
          <p:nvPr/>
        </p:nvSpPr>
        <p:spPr>
          <a:xfrm>
            <a:off x="7335534" y="3826021"/>
            <a:ext cx="4800600" cy="261610"/>
          </a:xfrm>
          <a:prstGeom prst="rect">
            <a:avLst/>
          </a:prstGeom>
          <a:noFill/>
        </p:spPr>
        <p:txBody>
          <a:bodyPr wrap="square" rtlCol="0">
            <a:spAutoFit/>
          </a:bodyPr>
          <a:lstStyle/>
          <a:p>
            <a:r>
              <a:rPr lang="es-MX" sz="1100" dirty="0"/>
              <a:t>Datos del Afiliado</a:t>
            </a:r>
          </a:p>
        </p:txBody>
      </p:sp>
      <p:cxnSp>
        <p:nvCxnSpPr>
          <p:cNvPr id="24" name="Conector recto de flecha 23">
            <a:extLst>
              <a:ext uri="{FF2B5EF4-FFF2-40B4-BE49-F238E27FC236}">
                <a16:creationId xmlns:a16="http://schemas.microsoft.com/office/drawing/2014/main" id="{E4920C07-3D63-4C38-AC0B-8C09965A1E91}"/>
              </a:ext>
            </a:extLst>
          </p:cNvPr>
          <p:cNvCxnSpPr>
            <a:cxnSpLocks/>
            <a:endCxn id="25" idx="1"/>
          </p:cNvCxnSpPr>
          <p:nvPr/>
        </p:nvCxnSpPr>
        <p:spPr>
          <a:xfrm>
            <a:off x="5869642" y="4934001"/>
            <a:ext cx="152175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8B6D5F28-DF1A-4FA7-AA62-4F92E05C856B}"/>
              </a:ext>
            </a:extLst>
          </p:cNvPr>
          <p:cNvSpPr txBox="1"/>
          <p:nvPr/>
        </p:nvSpPr>
        <p:spPr>
          <a:xfrm>
            <a:off x="7391400" y="4718557"/>
            <a:ext cx="4145163" cy="430887"/>
          </a:xfrm>
          <a:prstGeom prst="rect">
            <a:avLst/>
          </a:prstGeom>
          <a:noFill/>
        </p:spPr>
        <p:txBody>
          <a:bodyPr wrap="square" rtlCol="0">
            <a:spAutoFit/>
          </a:bodyPr>
          <a:lstStyle/>
          <a:p>
            <a:r>
              <a:rPr lang="es-MX" sz="1100" dirty="0"/>
              <a:t>Manifestación expresa de afiliarse de manera libre, voluntaria e individual a la organización que pretende conformarse como PPL.</a:t>
            </a:r>
          </a:p>
        </p:txBody>
      </p:sp>
      <p:sp>
        <p:nvSpPr>
          <p:cNvPr id="27" name="CuadroTexto 26">
            <a:extLst>
              <a:ext uri="{FF2B5EF4-FFF2-40B4-BE49-F238E27FC236}">
                <a16:creationId xmlns:a16="http://schemas.microsoft.com/office/drawing/2014/main" id="{602F79A6-DCE3-42A8-86C1-CFFC885D49C2}"/>
              </a:ext>
            </a:extLst>
          </p:cNvPr>
          <p:cNvSpPr txBox="1"/>
          <p:nvPr/>
        </p:nvSpPr>
        <p:spPr>
          <a:xfrm>
            <a:off x="7391400" y="5816330"/>
            <a:ext cx="4145163" cy="261610"/>
          </a:xfrm>
          <a:prstGeom prst="rect">
            <a:avLst/>
          </a:prstGeom>
          <a:noFill/>
        </p:spPr>
        <p:txBody>
          <a:bodyPr wrap="square" rtlCol="0">
            <a:spAutoFit/>
          </a:bodyPr>
          <a:lstStyle/>
          <a:p>
            <a:r>
              <a:rPr lang="es-MX" sz="1100" dirty="0"/>
              <a:t>Declaración de haber leído y entendido el aviso de privacidad.</a:t>
            </a:r>
          </a:p>
        </p:txBody>
      </p:sp>
      <p:cxnSp>
        <p:nvCxnSpPr>
          <p:cNvPr id="28" name="Conector recto de flecha 27">
            <a:extLst>
              <a:ext uri="{FF2B5EF4-FFF2-40B4-BE49-F238E27FC236}">
                <a16:creationId xmlns:a16="http://schemas.microsoft.com/office/drawing/2014/main" id="{76111E52-DC0C-4161-A90E-8488D3DB0D0F}"/>
              </a:ext>
            </a:extLst>
          </p:cNvPr>
          <p:cNvCxnSpPr>
            <a:cxnSpLocks/>
          </p:cNvCxnSpPr>
          <p:nvPr/>
        </p:nvCxnSpPr>
        <p:spPr>
          <a:xfrm>
            <a:off x="5869642" y="5947914"/>
            <a:ext cx="1521758" cy="91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522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84244" y="173794"/>
            <a:ext cx="5736172"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sz="half" idx="1"/>
          </p:nvPr>
        </p:nvSpPr>
        <p:spPr>
          <a:xfrm>
            <a:off x="655437" y="328821"/>
            <a:ext cx="8169586" cy="523912"/>
          </a:xfrm>
        </p:spPr>
        <p:txBody>
          <a:bodyPr anchor="t">
            <a:normAutofit lnSpcReduction="10000"/>
          </a:bodyPr>
          <a:lstStyle/>
          <a:p>
            <a:pPr marL="0" indent="0" algn="just">
              <a:buNone/>
            </a:pPr>
            <a:r>
              <a:rPr lang="es-MX" sz="2200" dirty="0">
                <a:solidFill>
                  <a:srgbClr val="A38D51"/>
                </a:solidFill>
              </a:rPr>
              <a:t>Captura en el SIRPPL</a:t>
            </a: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
        <p:nvSpPr>
          <p:cNvPr id="15" name="Marcador de contenido 14">
            <a:extLst>
              <a:ext uri="{FF2B5EF4-FFF2-40B4-BE49-F238E27FC236}">
                <a16:creationId xmlns:a16="http://schemas.microsoft.com/office/drawing/2014/main" id="{4C97537E-E2A4-4D70-BBC2-D5F079876114}"/>
              </a:ext>
            </a:extLst>
          </p:cNvPr>
          <p:cNvSpPr>
            <a:spLocks noGrp="1"/>
          </p:cNvSpPr>
          <p:nvPr>
            <p:ph sz="half" idx="2"/>
          </p:nvPr>
        </p:nvSpPr>
        <p:spPr>
          <a:xfrm>
            <a:off x="655437" y="760970"/>
            <a:ext cx="10881126" cy="633991"/>
          </a:xfrm>
        </p:spPr>
        <p:txBody>
          <a:bodyPr anchor="t">
            <a:normAutofit lnSpcReduction="10000"/>
          </a:bodyPr>
          <a:lstStyle/>
          <a:p>
            <a:pPr algn="just">
              <a:lnSpc>
                <a:spcPct val="100000"/>
              </a:lnSpc>
            </a:pPr>
            <a:r>
              <a:rPr lang="es-MX" sz="1800" dirty="0"/>
              <a:t>Con el fin de contar con una sola base de afiliaciones, las organizaciones deberán capturar las afiliaciones de régimen de excepción en el SIRPPL. Se seguirá el mismo proceso de revisión que con los apoyos de la App.</a:t>
            </a:r>
          </a:p>
          <a:p>
            <a:pPr algn="just">
              <a:lnSpc>
                <a:spcPct val="100000"/>
              </a:lnSpc>
            </a:pPr>
            <a:endParaRPr lang="es-MX" dirty="0"/>
          </a:p>
        </p:txBody>
      </p:sp>
      <p:pic>
        <p:nvPicPr>
          <p:cNvPr id="4" name="Imagen 3">
            <a:extLst>
              <a:ext uri="{FF2B5EF4-FFF2-40B4-BE49-F238E27FC236}">
                <a16:creationId xmlns:a16="http://schemas.microsoft.com/office/drawing/2014/main" id="{0EB3DE41-8AEC-43E1-B1ED-29E70D79B4A6}"/>
              </a:ext>
            </a:extLst>
          </p:cNvPr>
          <p:cNvPicPr>
            <a:picLocks noChangeAspect="1"/>
          </p:cNvPicPr>
          <p:nvPr/>
        </p:nvPicPr>
        <p:blipFill rotWithShape="1">
          <a:blip r:embed="rId2"/>
          <a:srcRect l="54331" t="17092" r="669" b="50000"/>
          <a:stretch/>
        </p:blipFill>
        <p:spPr>
          <a:xfrm>
            <a:off x="964031" y="1493539"/>
            <a:ext cx="6522913" cy="1447429"/>
          </a:xfrm>
          <a:prstGeom prst="rect">
            <a:avLst/>
          </a:prstGeom>
        </p:spPr>
      </p:pic>
      <p:pic>
        <p:nvPicPr>
          <p:cNvPr id="23" name="Imagen 22">
            <a:extLst>
              <a:ext uri="{FF2B5EF4-FFF2-40B4-BE49-F238E27FC236}">
                <a16:creationId xmlns:a16="http://schemas.microsoft.com/office/drawing/2014/main" id="{80DAE13E-ED62-4290-89C5-D9864D1FC25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flipH="1">
            <a:off x="6681063" y="1618281"/>
            <a:ext cx="290448" cy="231370"/>
          </a:xfrm>
          <a:prstGeom prst="rect">
            <a:avLst/>
          </a:prstGeom>
        </p:spPr>
      </p:pic>
      <p:pic>
        <p:nvPicPr>
          <p:cNvPr id="7" name="Imagen 6">
            <a:extLst>
              <a:ext uri="{FF2B5EF4-FFF2-40B4-BE49-F238E27FC236}">
                <a16:creationId xmlns:a16="http://schemas.microsoft.com/office/drawing/2014/main" id="{43B67122-C14F-49F8-BDB9-D72AC7795F4F}"/>
              </a:ext>
            </a:extLst>
          </p:cNvPr>
          <p:cNvPicPr>
            <a:picLocks noChangeAspect="1"/>
          </p:cNvPicPr>
          <p:nvPr/>
        </p:nvPicPr>
        <p:blipFill rotWithShape="1">
          <a:blip r:embed="rId5"/>
          <a:srcRect l="54244" t="22553" r="669" b="36696"/>
          <a:stretch/>
        </p:blipFill>
        <p:spPr>
          <a:xfrm>
            <a:off x="909245" y="2836929"/>
            <a:ext cx="6703667" cy="1838537"/>
          </a:xfrm>
          <a:prstGeom prst="rect">
            <a:avLst/>
          </a:prstGeom>
        </p:spPr>
      </p:pic>
      <p:pic>
        <p:nvPicPr>
          <p:cNvPr id="11" name="Imagen 10">
            <a:extLst>
              <a:ext uri="{FF2B5EF4-FFF2-40B4-BE49-F238E27FC236}">
                <a16:creationId xmlns:a16="http://schemas.microsoft.com/office/drawing/2014/main" id="{C3E8FD01-41BC-477A-8B2C-485A2CD7C12F}"/>
              </a:ext>
            </a:extLst>
          </p:cNvPr>
          <p:cNvPicPr>
            <a:picLocks noChangeAspect="1"/>
          </p:cNvPicPr>
          <p:nvPr/>
        </p:nvPicPr>
        <p:blipFill rotWithShape="1">
          <a:blip r:embed="rId6"/>
          <a:srcRect l="55116" t="26001" r="1454" b="27439"/>
          <a:stretch/>
        </p:blipFill>
        <p:spPr>
          <a:xfrm>
            <a:off x="1018817" y="4580115"/>
            <a:ext cx="6468127" cy="2104091"/>
          </a:xfrm>
          <a:prstGeom prst="rect">
            <a:avLst/>
          </a:prstGeom>
        </p:spPr>
      </p:pic>
      <p:pic>
        <p:nvPicPr>
          <p:cNvPr id="26" name="Imagen 25">
            <a:extLst>
              <a:ext uri="{FF2B5EF4-FFF2-40B4-BE49-F238E27FC236}">
                <a16:creationId xmlns:a16="http://schemas.microsoft.com/office/drawing/2014/main" id="{304758CE-91EB-4ED5-BC5F-B3DAF81F267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346" b="68398" l="19725" r="85780">
                        <a14:foregroundMark x1="28440" y1="49784" x2="28440" y2="49784"/>
                        <a14:foregroundMark x1="28899" y1="46753" x2="28899" y2="61472"/>
                        <a14:foregroundMark x1="44037" y1="54978" x2="48624" y2="29437"/>
                        <a14:foregroundMark x1="39908" y1="51515" x2="48624" y2="62338"/>
                      </a14:backgroundRemoval>
                    </a14:imgEffect>
                  </a14:imgLayer>
                </a14:imgProps>
              </a:ext>
            </a:extLst>
          </a:blip>
          <a:srcRect l="19107" t="19315" r="13302" b="30911"/>
          <a:stretch/>
        </p:blipFill>
        <p:spPr>
          <a:xfrm flipH="1">
            <a:off x="6535839" y="3313315"/>
            <a:ext cx="290448" cy="231370"/>
          </a:xfrm>
          <a:prstGeom prst="rect">
            <a:avLst/>
          </a:prstGeom>
        </p:spPr>
      </p:pic>
      <p:sp>
        <p:nvSpPr>
          <p:cNvPr id="29" name="CuadroTexto 28">
            <a:extLst>
              <a:ext uri="{FF2B5EF4-FFF2-40B4-BE49-F238E27FC236}">
                <a16:creationId xmlns:a16="http://schemas.microsoft.com/office/drawing/2014/main" id="{0003633B-2214-43D1-BD5D-3DB26E90DDA4}"/>
              </a:ext>
            </a:extLst>
          </p:cNvPr>
          <p:cNvSpPr txBox="1"/>
          <p:nvPr/>
        </p:nvSpPr>
        <p:spPr>
          <a:xfrm>
            <a:off x="8176437" y="4265339"/>
            <a:ext cx="2428229" cy="261610"/>
          </a:xfrm>
          <a:prstGeom prst="rect">
            <a:avLst/>
          </a:prstGeom>
          <a:noFill/>
        </p:spPr>
        <p:txBody>
          <a:bodyPr wrap="square" rtlCol="0">
            <a:spAutoFit/>
          </a:bodyPr>
          <a:lstStyle/>
          <a:p>
            <a:r>
              <a:rPr lang="es-MX" sz="1100" dirty="0"/>
              <a:t>Se seleccionan los datos del proceso</a:t>
            </a:r>
          </a:p>
        </p:txBody>
      </p:sp>
      <p:cxnSp>
        <p:nvCxnSpPr>
          <p:cNvPr id="30" name="Conector recto de flecha 29">
            <a:extLst>
              <a:ext uri="{FF2B5EF4-FFF2-40B4-BE49-F238E27FC236}">
                <a16:creationId xmlns:a16="http://schemas.microsoft.com/office/drawing/2014/main" id="{57E38F6E-5960-41F1-9A11-1A78CEB50B5C}"/>
              </a:ext>
            </a:extLst>
          </p:cNvPr>
          <p:cNvCxnSpPr>
            <a:cxnSpLocks/>
          </p:cNvCxnSpPr>
          <p:nvPr/>
        </p:nvCxnSpPr>
        <p:spPr>
          <a:xfrm flipH="1">
            <a:off x="6995978" y="4396144"/>
            <a:ext cx="1180459" cy="1"/>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31" name="Conector recto de flecha 30">
            <a:extLst>
              <a:ext uri="{FF2B5EF4-FFF2-40B4-BE49-F238E27FC236}">
                <a16:creationId xmlns:a16="http://schemas.microsoft.com/office/drawing/2014/main" id="{3109A313-2F30-4783-809A-81D982185016}"/>
              </a:ext>
            </a:extLst>
          </p:cNvPr>
          <p:cNvCxnSpPr>
            <a:cxnSpLocks/>
          </p:cNvCxnSpPr>
          <p:nvPr/>
        </p:nvCxnSpPr>
        <p:spPr>
          <a:xfrm flipH="1">
            <a:off x="4740231" y="5229029"/>
            <a:ext cx="3458787" cy="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33" name="CuadroTexto 32">
            <a:extLst>
              <a:ext uri="{FF2B5EF4-FFF2-40B4-BE49-F238E27FC236}">
                <a16:creationId xmlns:a16="http://schemas.microsoft.com/office/drawing/2014/main" id="{F9EDB0E3-F8C4-4803-B90C-B09DE0B2CFCD}"/>
              </a:ext>
            </a:extLst>
          </p:cNvPr>
          <p:cNvSpPr txBox="1"/>
          <p:nvPr/>
        </p:nvSpPr>
        <p:spPr>
          <a:xfrm>
            <a:off x="8199018" y="5013585"/>
            <a:ext cx="3337545" cy="430887"/>
          </a:xfrm>
          <a:prstGeom prst="rect">
            <a:avLst/>
          </a:prstGeom>
          <a:noFill/>
        </p:spPr>
        <p:txBody>
          <a:bodyPr wrap="square" rtlCol="0">
            <a:spAutoFit/>
          </a:bodyPr>
          <a:lstStyle/>
          <a:p>
            <a:r>
              <a:rPr lang="es-MX" sz="1100" dirty="0"/>
              <a:t>Se captura la fecha de la afiliación que se manifiesta en el formato físico. </a:t>
            </a:r>
          </a:p>
        </p:txBody>
      </p:sp>
      <p:cxnSp>
        <p:nvCxnSpPr>
          <p:cNvPr id="34" name="Conector recto de flecha 33">
            <a:extLst>
              <a:ext uri="{FF2B5EF4-FFF2-40B4-BE49-F238E27FC236}">
                <a16:creationId xmlns:a16="http://schemas.microsoft.com/office/drawing/2014/main" id="{AFFCB6A1-630D-4FC0-9E5B-B1851100A0C3}"/>
              </a:ext>
            </a:extLst>
          </p:cNvPr>
          <p:cNvCxnSpPr>
            <a:cxnSpLocks/>
          </p:cNvCxnSpPr>
          <p:nvPr/>
        </p:nvCxnSpPr>
        <p:spPr>
          <a:xfrm flipH="1">
            <a:off x="6971512" y="6051281"/>
            <a:ext cx="1227506" cy="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36" name="CuadroTexto 35">
            <a:extLst>
              <a:ext uri="{FF2B5EF4-FFF2-40B4-BE49-F238E27FC236}">
                <a16:creationId xmlns:a16="http://schemas.microsoft.com/office/drawing/2014/main" id="{35F423F0-E180-49A9-BFBB-E29D4BDA6C0C}"/>
              </a:ext>
            </a:extLst>
          </p:cNvPr>
          <p:cNvSpPr txBox="1"/>
          <p:nvPr/>
        </p:nvSpPr>
        <p:spPr>
          <a:xfrm>
            <a:off x="8176436" y="5920476"/>
            <a:ext cx="3337545" cy="430887"/>
          </a:xfrm>
          <a:prstGeom prst="rect">
            <a:avLst/>
          </a:prstGeom>
          <a:noFill/>
        </p:spPr>
        <p:txBody>
          <a:bodyPr wrap="square" rtlCol="0">
            <a:spAutoFit/>
          </a:bodyPr>
          <a:lstStyle/>
          <a:p>
            <a:r>
              <a:rPr lang="es-MX" sz="1100" dirty="0"/>
              <a:t>Se capturan los datos del ciudadano, por lo menos un apellido es obligatorio</a:t>
            </a:r>
          </a:p>
        </p:txBody>
      </p:sp>
      <p:sp>
        <p:nvSpPr>
          <p:cNvPr id="37" name="CuadroTexto 36">
            <a:extLst>
              <a:ext uri="{FF2B5EF4-FFF2-40B4-BE49-F238E27FC236}">
                <a16:creationId xmlns:a16="http://schemas.microsoft.com/office/drawing/2014/main" id="{61495CEE-AC16-472B-BBD9-32F180F2E69F}"/>
              </a:ext>
            </a:extLst>
          </p:cNvPr>
          <p:cNvSpPr txBox="1"/>
          <p:nvPr/>
        </p:nvSpPr>
        <p:spPr>
          <a:xfrm>
            <a:off x="8176435" y="5551669"/>
            <a:ext cx="3337545" cy="261610"/>
          </a:xfrm>
          <a:prstGeom prst="rect">
            <a:avLst/>
          </a:prstGeom>
          <a:noFill/>
        </p:spPr>
        <p:txBody>
          <a:bodyPr wrap="square" rtlCol="0">
            <a:spAutoFit/>
          </a:bodyPr>
          <a:lstStyle/>
          <a:p>
            <a:r>
              <a:rPr lang="es-MX" sz="1100" dirty="0"/>
              <a:t>Se captura la clave de elector del ciudadano. </a:t>
            </a:r>
          </a:p>
        </p:txBody>
      </p:sp>
      <p:cxnSp>
        <p:nvCxnSpPr>
          <p:cNvPr id="39" name="Conector: angular 38">
            <a:extLst>
              <a:ext uri="{FF2B5EF4-FFF2-40B4-BE49-F238E27FC236}">
                <a16:creationId xmlns:a16="http://schemas.microsoft.com/office/drawing/2014/main" id="{A172E33E-4027-4D0D-BA1A-0756F65CC691}"/>
              </a:ext>
            </a:extLst>
          </p:cNvPr>
          <p:cNvCxnSpPr>
            <a:cxnSpLocks/>
            <a:stCxn id="37" idx="1"/>
          </p:cNvCxnSpPr>
          <p:nvPr/>
        </p:nvCxnSpPr>
        <p:spPr>
          <a:xfrm rot="10800000">
            <a:off x="2583713" y="5234274"/>
            <a:ext cx="5592722" cy="448200"/>
          </a:xfrm>
          <a:prstGeom prst="bentConnector3">
            <a:avLst>
              <a:gd name="adj1" fmla="val 96768"/>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44" name="CuadroTexto 43">
            <a:extLst>
              <a:ext uri="{FF2B5EF4-FFF2-40B4-BE49-F238E27FC236}">
                <a16:creationId xmlns:a16="http://schemas.microsoft.com/office/drawing/2014/main" id="{F2D3BCC8-EA25-460C-BB21-5A554FA8DBFB}"/>
              </a:ext>
            </a:extLst>
          </p:cNvPr>
          <p:cNvSpPr txBox="1"/>
          <p:nvPr/>
        </p:nvSpPr>
        <p:spPr>
          <a:xfrm>
            <a:off x="8176435" y="1601913"/>
            <a:ext cx="3337545" cy="630942"/>
          </a:xfrm>
          <a:prstGeom prst="rect">
            <a:avLst/>
          </a:prstGeom>
          <a:noFill/>
        </p:spPr>
        <p:txBody>
          <a:bodyPr wrap="square" rtlCol="0">
            <a:spAutoFit/>
          </a:bodyPr>
          <a:lstStyle/>
          <a:p>
            <a:r>
              <a:rPr lang="es-MX" sz="1100" dirty="0"/>
              <a:t>En el menú de afiliados se ingresa a:</a:t>
            </a:r>
          </a:p>
          <a:p>
            <a:pPr algn="ctr"/>
            <a:r>
              <a:rPr lang="es-MX" sz="1200" b="1" dirty="0"/>
              <a:t> </a:t>
            </a:r>
          </a:p>
          <a:p>
            <a:pPr algn="ctr"/>
            <a:r>
              <a:rPr lang="es-MX" sz="1200" b="1" dirty="0"/>
              <a:t>“Registro de Afiliados” </a:t>
            </a:r>
          </a:p>
        </p:txBody>
      </p:sp>
      <p:sp>
        <p:nvSpPr>
          <p:cNvPr id="45" name="CuadroTexto 44">
            <a:extLst>
              <a:ext uri="{FF2B5EF4-FFF2-40B4-BE49-F238E27FC236}">
                <a16:creationId xmlns:a16="http://schemas.microsoft.com/office/drawing/2014/main" id="{67382F83-14A4-4DEA-BB5A-AD24ACC69F49}"/>
              </a:ext>
            </a:extLst>
          </p:cNvPr>
          <p:cNvSpPr txBox="1"/>
          <p:nvPr/>
        </p:nvSpPr>
        <p:spPr>
          <a:xfrm>
            <a:off x="8176435" y="3239652"/>
            <a:ext cx="2428229" cy="261610"/>
          </a:xfrm>
          <a:prstGeom prst="rect">
            <a:avLst/>
          </a:prstGeom>
          <a:noFill/>
        </p:spPr>
        <p:txBody>
          <a:bodyPr wrap="square" rtlCol="0">
            <a:spAutoFit/>
          </a:bodyPr>
          <a:lstStyle/>
          <a:p>
            <a:r>
              <a:rPr lang="es-MX" sz="1100" dirty="0"/>
              <a:t>Se ingresa al modulo de Captura</a:t>
            </a:r>
          </a:p>
        </p:txBody>
      </p:sp>
    </p:spTree>
    <p:extLst>
      <p:ext uri="{BB962C8B-B14F-4D97-AF65-F5344CB8AC3E}">
        <p14:creationId xmlns:p14="http://schemas.microsoft.com/office/powerpoint/2010/main" val="3286110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B60F59-DAF8-4263-9E28-D26A1FE837B1}"/>
              </a:ext>
            </a:extLst>
          </p:cNvPr>
          <p:cNvSpPr>
            <a:spLocks noGrp="1"/>
          </p:cNvSpPr>
          <p:nvPr>
            <p:ph type="title"/>
          </p:nvPr>
        </p:nvSpPr>
        <p:spPr/>
        <p:txBody>
          <a:bodyPr anchor="t"/>
          <a:lstStyle/>
          <a:p>
            <a:r>
              <a:rPr lang="es-MX" dirty="0"/>
              <a:t>Afiliaciones no válidas</a:t>
            </a:r>
          </a:p>
        </p:txBody>
      </p:sp>
      <p:sp>
        <p:nvSpPr>
          <p:cNvPr id="6" name="Marcador de contenido 5">
            <a:extLst>
              <a:ext uri="{FF2B5EF4-FFF2-40B4-BE49-F238E27FC236}">
                <a16:creationId xmlns:a16="http://schemas.microsoft.com/office/drawing/2014/main" id="{D03980A7-1DEB-46EC-BA42-D6CF80E6AB1B}"/>
              </a:ext>
            </a:extLst>
          </p:cNvPr>
          <p:cNvSpPr>
            <a:spLocks noGrp="1"/>
          </p:cNvSpPr>
          <p:nvPr>
            <p:ph sz="half" idx="2"/>
          </p:nvPr>
        </p:nvSpPr>
        <p:spPr>
          <a:xfrm>
            <a:off x="3717758" y="868680"/>
            <a:ext cx="7575082" cy="5120640"/>
          </a:xfrm>
        </p:spPr>
        <p:txBody>
          <a:bodyPr>
            <a:normAutofit/>
          </a:bodyPr>
          <a:lstStyle/>
          <a:p>
            <a:r>
              <a:rPr lang="es-MX" dirty="0"/>
              <a:t>Aquellas que no se localicen en el padrón electoral.</a:t>
            </a:r>
          </a:p>
          <a:p>
            <a:r>
              <a:rPr lang="es-MX" dirty="0"/>
              <a:t>Las que no correspondan con el proceso en curso.</a:t>
            </a:r>
          </a:p>
          <a:p>
            <a:r>
              <a:rPr lang="es-MX" dirty="0"/>
              <a:t>Las que estén duplicadas dentro de la misma organización.</a:t>
            </a:r>
          </a:p>
          <a:p>
            <a:r>
              <a:rPr lang="es-MX" dirty="0"/>
              <a:t>Las que se encuentren en supuesto de bajas del padrón.</a:t>
            </a:r>
          </a:p>
          <a:p>
            <a:r>
              <a:rPr lang="es-MX" dirty="0"/>
              <a:t>Las que, de presentar en una asamblea un comprobante de solicitud, no hayan recogido su CPV.</a:t>
            </a:r>
          </a:p>
          <a:p>
            <a:r>
              <a:rPr lang="es-MX" dirty="0"/>
              <a:t>Las que se hayan recabado en cédulas físicas fuera de municipios de régimen de excepción.</a:t>
            </a:r>
          </a:p>
          <a:p>
            <a:r>
              <a:rPr lang="es-MX" dirty="0"/>
              <a:t>Las recabadas por auxiliares no autorizados por el IEE o en dispositivos no autorizados.</a:t>
            </a:r>
          </a:p>
          <a:p>
            <a:r>
              <a:rPr lang="es-MX" dirty="0"/>
              <a:t>Las que no se entreguen al servidor del INE en el plazo límite.</a:t>
            </a:r>
          </a:p>
        </p:txBody>
      </p:sp>
    </p:spTree>
    <p:extLst>
      <p:ext uri="{BB962C8B-B14F-4D97-AF65-F5344CB8AC3E}">
        <p14:creationId xmlns:p14="http://schemas.microsoft.com/office/powerpoint/2010/main" val="1413417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B60F59-DAF8-4263-9E28-D26A1FE837B1}"/>
              </a:ext>
            </a:extLst>
          </p:cNvPr>
          <p:cNvSpPr>
            <a:spLocks noGrp="1"/>
          </p:cNvSpPr>
          <p:nvPr>
            <p:ph type="title"/>
          </p:nvPr>
        </p:nvSpPr>
        <p:spPr/>
        <p:txBody>
          <a:bodyPr anchor="t"/>
          <a:lstStyle/>
          <a:p>
            <a:r>
              <a:rPr lang="es-MX" dirty="0"/>
              <a:t>Afiliaciones no válidas</a:t>
            </a:r>
          </a:p>
        </p:txBody>
      </p:sp>
      <p:sp>
        <p:nvSpPr>
          <p:cNvPr id="6" name="Marcador de contenido 5">
            <a:extLst>
              <a:ext uri="{FF2B5EF4-FFF2-40B4-BE49-F238E27FC236}">
                <a16:creationId xmlns:a16="http://schemas.microsoft.com/office/drawing/2014/main" id="{D03980A7-1DEB-46EC-BA42-D6CF80E6AB1B}"/>
              </a:ext>
            </a:extLst>
          </p:cNvPr>
          <p:cNvSpPr>
            <a:spLocks noGrp="1"/>
          </p:cNvSpPr>
          <p:nvPr>
            <p:ph sz="half" idx="2"/>
          </p:nvPr>
        </p:nvSpPr>
        <p:spPr>
          <a:xfrm>
            <a:off x="3717758" y="868680"/>
            <a:ext cx="7575082" cy="5120640"/>
          </a:xfrm>
        </p:spPr>
        <p:txBody>
          <a:bodyPr>
            <a:normAutofit fontScale="92500" lnSpcReduction="10000"/>
          </a:bodyPr>
          <a:lstStyle/>
          <a:p>
            <a:r>
              <a:rPr lang="es-MX" dirty="0"/>
              <a:t>Las que tras la revisión se detecte que:</a:t>
            </a:r>
          </a:p>
          <a:p>
            <a:pPr lvl="1"/>
            <a:r>
              <a:rPr lang="es-MX" dirty="0"/>
              <a:t>La imagen de la CPV no corresponda con el original (fotocopia, digital)</a:t>
            </a:r>
          </a:p>
          <a:p>
            <a:pPr lvl="1"/>
            <a:r>
              <a:rPr lang="es-MX" dirty="0"/>
              <a:t>La imagen presentada de la CPV sea solo anverso o reverso</a:t>
            </a:r>
          </a:p>
          <a:p>
            <a:pPr lvl="1"/>
            <a:r>
              <a:rPr lang="es-MX" dirty="0"/>
              <a:t>El anverso y reverso no correspondan con la misma CPV</a:t>
            </a:r>
          </a:p>
          <a:p>
            <a:pPr lvl="1"/>
            <a:r>
              <a:rPr lang="es-MX" dirty="0"/>
              <a:t>La imagen de la CPV sea ilegible o se detecten datos sobrepuestos</a:t>
            </a:r>
          </a:p>
          <a:p>
            <a:pPr lvl="1"/>
            <a:r>
              <a:rPr lang="es-MX" dirty="0"/>
              <a:t>La fotografía viva no corresponda con la persona de la CPV</a:t>
            </a:r>
          </a:p>
          <a:p>
            <a:pPr lvl="1"/>
            <a:r>
              <a:rPr lang="es-MX" dirty="0"/>
              <a:t>La fotografía no muestre el rostro descubierto de la persona</a:t>
            </a:r>
          </a:p>
          <a:p>
            <a:pPr lvl="1"/>
            <a:r>
              <a:rPr lang="es-MX" dirty="0"/>
              <a:t>La fotografía no corresponda a una persona</a:t>
            </a:r>
          </a:p>
          <a:p>
            <a:pPr lvl="1"/>
            <a:r>
              <a:rPr lang="es-MX" dirty="0"/>
              <a:t>No se encuentra respaldado por una firma manuscrita</a:t>
            </a:r>
          </a:p>
          <a:p>
            <a:pPr lvl="1"/>
            <a:r>
              <a:rPr lang="es-MX" dirty="0"/>
              <a:t>En la firma se plasme un nombre diferente al de la CPV </a:t>
            </a:r>
          </a:p>
          <a:p>
            <a:pPr lvl="1"/>
            <a:r>
              <a:rPr lang="es-MX" dirty="0"/>
              <a:t>La firma no corresponda con la firma de la CPV</a:t>
            </a:r>
          </a:p>
          <a:p>
            <a:r>
              <a:rPr lang="es-MX" dirty="0"/>
              <a:t>Las que recabadas en régimen de excepción:</a:t>
            </a:r>
          </a:p>
          <a:p>
            <a:pPr lvl="1"/>
            <a:r>
              <a:rPr lang="es-MX" dirty="0"/>
              <a:t>No estén presentadas en hoja membretada</a:t>
            </a:r>
          </a:p>
          <a:p>
            <a:pPr lvl="1"/>
            <a:r>
              <a:rPr lang="es-MX" dirty="0"/>
              <a:t>No contengan los datos completos del afiliado</a:t>
            </a:r>
          </a:p>
          <a:p>
            <a:pPr lvl="1"/>
            <a:r>
              <a:rPr lang="es-MX" dirty="0"/>
              <a:t>No contengan la fecha y manifestación expresa de libre afiliación</a:t>
            </a:r>
          </a:p>
          <a:p>
            <a:pPr lvl="1"/>
            <a:r>
              <a:rPr lang="es-MX" dirty="0"/>
              <a:t>No contengan la firma y la declaración bajo protesta de decir verdad de no duplicidad.</a:t>
            </a:r>
          </a:p>
          <a:p>
            <a:pPr lvl="1"/>
            <a:endParaRPr lang="es-MX" dirty="0"/>
          </a:p>
        </p:txBody>
      </p:sp>
    </p:spTree>
    <p:extLst>
      <p:ext uri="{BB962C8B-B14F-4D97-AF65-F5344CB8AC3E}">
        <p14:creationId xmlns:p14="http://schemas.microsoft.com/office/powerpoint/2010/main" val="306904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4CE08BC-4DB6-447D-8A44-607C0E53EEDA}"/>
              </a:ext>
            </a:extLst>
          </p:cNvPr>
          <p:cNvSpPr>
            <a:spLocks noGrp="1"/>
          </p:cNvSpPr>
          <p:nvPr>
            <p:ph type="title"/>
          </p:nvPr>
        </p:nvSpPr>
        <p:spPr/>
        <p:txBody>
          <a:bodyPr anchor="t"/>
          <a:lstStyle/>
          <a:p>
            <a:r>
              <a:rPr lang="es-MX" dirty="0"/>
              <a:t>Duplicidad en afiliaciones con otras organizaciones</a:t>
            </a:r>
          </a:p>
        </p:txBody>
      </p:sp>
      <p:sp>
        <p:nvSpPr>
          <p:cNvPr id="6" name="Marcador de contenido 5">
            <a:extLst>
              <a:ext uri="{FF2B5EF4-FFF2-40B4-BE49-F238E27FC236}">
                <a16:creationId xmlns:a16="http://schemas.microsoft.com/office/drawing/2014/main" id="{A03D8189-0F3E-4279-ACB7-BAC0227F17B2}"/>
              </a:ext>
            </a:extLst>
          </p:cNvPr>
          <p:cNvSpPr>
            <a:spLocks noGrp="1"/>
          </p:cNvSpPr>
          <p:nvPr>
            <p:ph idx="1"/>
          </p:nvPr>
        </p:nvSpPr>
        <p:spPr>
          <a:xfrm>
            <a:off x="3492467" y="773553"/>
            <a:ext cx="7692001" cy="1007222"/>
          </a:xfrm>
        </p:spPr>
        <p:txBody>
          <a:bodyPr anchor="t"/>
          <a:lstStyle/>
          <a:p>
            <a:pPr marL="0" indent="0" algn="just">
              <a:buNone/>
            </a:pPr>
            <a:r>
              <a:rPr lang="es-MX" dirty="0"/>
              <a:t>El INE realizará el cruce de información de personas afiliadas a cada organización con las afiliadas de otras organizaciones.</a:t>
            </a:r>
          </a:p>
        </p:txBody>
      </p:sp>
      <p:pic>
        <p:nvPicPr>
          <p:cNvPr id="8" name="Imagen 7">
            <a:extLst>
              <a:ext uri="{FF2B5EF4-FFF2-40B4-BE49-F238E27FC236}">
                <a16:creationId xmlns:a16="http://schemas.microsoft.com/office/drawing/2014/main" id="{F9B82A99-41B1-4CCB-A80D-65347D021C7F}"/>
              </a:ext>
            </a:extLst>
          </p:cNvPr>
          <p:cNvPicPr>
            <a:picLocks noChangeAspect="1"/>
          </p:cNvPicPr>
          <p:nvPr/>
        </p:nvPicPr>
        <p:blipFill>
          <a:blip r:embed="rId2"/>
          <a:stretch>
            <a:fillRect/>
          </a:stretch>
        </p:blipFill>
        <p:spPr>
          <a:xfrm>
            <a:off x="3492467" y="1852087"/>
            <a:ext cx="521550" cy="521550"/>
          </a:xfrm>
          <a:prstGeom prst="rect">
            <a:avLst/>
          </a:prstGeom>
        </p:spPr>
      </p:pic>
      <p:sp>
        <p:nvSpPr>
          <p:cNvPr id="9" name="CuadroTexto 8">
            <a:extLst>
              <a:ext uri="{FF2B5EF4-FFF2-40B4-BE49-F238E27FC236}">
                <a16:creationId xmlns:a16="http://schemas.microsoft.com/office/drawing/2014/main" id="{B07B54C6-40C5-4690-B852-B427C1DFEBB8}"/>
              </a:ext>
            </a:extLst>
          </p:cNvPr>
          <p:cNvSpPr txBox="1"/>
          <p:nvPr/>
        </p:nvSpPr>
        <p:spPr>
          <a:xfrm>
            <a:off x="4014017" y="1852087"/>
            <a:ext cx="319322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Asistente a una asamblea se duplica con otra asamblea</a:t>
            </a:r>
          </a:p>
        </p:txBody>
      </p:sp>
      <p:cxnSp>
        <p:nvCxnSpPr>
          <p:cNvPr id="10" name="Conector recto de flecha 9">
            <a:extLst>
              <a:ext uri="{FF2B5EF4-FFF2-40B4-BE49-F238E27FC236}">
                <a16:creationId xmlns:a16="http://schemas.microsoft.com/office/drawing/2014/main" id="{F8E0D1CC-13E8-43AD-B0A0-30D77A46F41E}"/>
              </a:ext>
            </a:extLst>
          </p:cNvPr>
          <p:cNvCxnSpPr>
            <a:cxnSpLocks/>
            <a:stCxn id="9" idx="3"/>
            <a:endCxn id="11" idx="1"/>
          </p:cNvCxnSpPr>
          <p:nvPr/>
        </p:nvCxnSpPr>
        <p:spPr>
          <a:xfrm>
            <a:off x="7207238" y="2098309"/>
            <a:ext cx="575798" cy="6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a:extLst>
              <a:ext uri="{FF2B5EF4-FFF2-40B4-BE49-F238E27FC236}">
                <a16:creationId xmlns:a16="http://schemas.microsoft.com/office/drawing/2014/main" id="{4EC61139-B4AE-4CEB-BB33-4C5EAE7A9E7D}"/>
              </a:ext>
            </a:extLst>
          </p:cNvPr>
          <p:cNvSpPr txBox="1"/>
          <p:nvPr/>
        </p:nvSpPr>
        <p:spPr>
          <a:xfrm>
            <a:off x="7783036" y="1858772"/>
            <a:ext cx="319322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 afiliación en la asamblea con </a:t>
            </a:r>
            <a:r>
              <a:rPr lang="es-MX" sz="1300" b="1" dirty="0">
                <a:solidFill>
                  <a:srgbClr val="7BC143"/>
                </a:solidFill>
              </a:rPr>
              <a:t>fecha más reciente</a:t>
            </a:r>
          </a:p>
        </p:txBody>
      </p:sp>
      <p:pic>
        <p:nvPicPr>
          <p:cNvPr id="12" name="Imagen 11">
            <a:extLst>
              <a:ext uri="{FF2B5EF4-FFF2-40B4-BE49-F238E27FC236}">
                <a16:creationId xmlns:a16="http://schemas.microsoft.com/office/drawing/2014/main" id="{8BA5BCD0-2F25-4004-8BA9-97C85AE65797}"/>
              </a:ext>
            </a:extLst>
          </p:cNvPr>
          <p:cNvPicPr>
            <a:picLocks noChangeAspect="1"/>
          </p:cNvPicPr>
          <p:nvPr/>
        </p:nvPicPr>
        <p:blipFill>
          <a:blip r:embed="rId3"/>
          <a:stretch>
            <a:fillRect/>
          </a:stretch>
        </p:blipFill>
        <p:spPr>
          <a:xfrm>
            <a:off x="10994822" y="1848385"/>
            <a:ext cx="540485" cy="569292"/>
          </a:xfrm>
          <a:prstGeom prst="rect">
            <a:avLst/>
          </a:prstGeom>
        </p:spPr>
      </p:pic>
      <p:pic>
        <p:nvPicPr>
          <p:cNvPr id="15" name="Imagen 14">
            <a:extLst>
              <a:ext uri="{FF2B5EF4-FFF2-40B4-BE49-F238E27FC236}">
                <a16:creationId xmlns:a16="http://schemas.microsoft.com/office/drawing/2014/main" id="{E66BEECA-441B-4451-B204-FA3963D78C5E}"/>
              </a:ext>
            </a:extLst>
          </p:cNvPr>
          <p:cNvPicPr>
            <a:picLocks noChangeAspect="1"/>
          </p:cNvPicPr>
          <p:nvPr/>
        </p:nvPicPr>
        <p:blipFill>
          <a:blip r:embed="rId2"/>
          <a:stretch>
            <a:fillRect/>
          </a:stretch>
        </p:blipFill>
        <p:spPr>
          <a:xfrm>
            <a:off x="3492467" y="2447989"/>
            <a:ext cx="521550" cy="521550"/>
          </a:xfrm>
          <a:prstGeom prst="rect">
            <a:avLst/>
          </a:prstGeom>
        </p:spPr>
      </p:pic>
      <p:sp>
        <p:nvSpPr>
          <p:cNvPr id="16" name="CuadroTexto 15">
            <a:extLst>
              <a:ext uri="{FF2B5EF4-FFF2-40B4-BE49-F238E27FC236}">
                <a16:creationId xmlns:a16="http://schemas.microsoft.com/office/drawing/2014/main" id="{2B07F82A-20BE-491D-BA05-AAE4A259EDB6}"/>
              </a:ext>
            </a:extLst>
          </p:cNvPr>
          <p:cNvSpPr txBox="1"/>
          <p:nvPr/>
        </p:nvSpPr>
        <p:spPr>
          <a:xfrm>
            <a:off x="4014017" y="2460237"/>
            <a:ext cx="319322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Asistente a una asamblea se duplica con afiliaciones de “resto de la entidad”</a:t>
            </a:r>
          </a:p>
        </p:txBody>
      </p:sp>
      <p:cxnSp>
        <p:nvCxnSpPr>
          <p:cNvPr id="17" name="Conector recto de flecha 16">
            <a:extLst>
              <a:ext uri="{FF2B5EF4-FFF2-40B4-BE49-F238E27FC236}">
                <a16:creationId xmlns:a16="http://schemas.microsoft.com/office/drawing/2014/main" id="{C3550F19-E2BA-4F50-9BA0-5014ADFBAD7D}"/>
              </a:ext>
            </a:extLst>
          </p:cNvPr>
          <p:cNvCxnSpPr>
            <a:cxnSpLocks/>
            <a:stCxn id="16" idx="3"/>
            <a:endCxn id="18" idx="1"/>
          </p:cNvCxnSpPr>
          <p:nvPr/>
        </p:nvCxnSpPr>
        <p:spPr>
          <a:xfrm>
            <a:off x="7207238" y="2706459"/>
            <a:ext cx="575798" cy="6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ABA7E557-D562-4C61-8E87-FB4AD3468ACF}"/>
              </a:ext>
            </a:extLst>
          </p:cNvPr>
          <p:cNvSpPr txBox="1"/>
          <p:nvPr/>
        </p:nvSpPr>
        <p:spPr>
          <a:xfrm>
            <a:off x="7783036" y="2560870"/>
            <a:ext cx="3193221"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a:t>
            </a:r>
            <a:r>
              <a:rPr lang="es-MX" sz="1300" b="1" dirty="0">
                <a:solidFill>
                  <a:srgbClr val="7BC143"/>
                </a:solidFill>
              </a:rPr>
              <a:t> afiliación en asamblea</a:t>
            </a:r>
          </a:p>
        </p:txBody>
      </p:sp>
      <p:pic>
        <p:nvPicPr>
          <p:cNvPr id="19" name="Imagen 18">
            <a:extLst>
              <a:ext uri="{FF2B5EF4-FFF2-40B4-BE49-F238E27FC236}">
                <a16:creationId xmlns:a16="http://schemas.microsoft.com/office/drawing/2014/main" id="{DC29255B-DDA0-4A54-9436-4C855DF111E2}"/>
              </a:ext>
            </a:extLst>
          </p:cNvPr>
          <p:cNvPicPr>
            <a:picLocks noChangeAspect="1"/>
          </p:cNvPicPr>
          <p:nvPr/>
        </p:nvPicPr>
        <p:blipFill>
          <a:blip r:embed="rId3"/>
          <a:stretch>
            <a:fillRect/>
          </a:stretch>
        </p:blipFill>
        <p:spPr>
          <a:xfrm>
            <a:off x="10998631" y="2453838"/>
            <a:ext cx="540485" cy="569292"/>
          </a:xfrm>
          <a:prstGeom prst="rect">
            <a:avLst/>
          </a:prstGeom>
        </p:spPr>
      </p:pic>
      <p:pic>
        <p:nvPicPr>
          <p:cNvPr id="26" name="Imagen 25">
            <a:extLst>
              <a:ext uri="{FF2B5EF4-FFF2-40B4-BE49-F238E27FC236}">
                <a16:creationId xmlns:a16="http://schemas.microsoft.com/office/drawing/2014/main" id="{41A5CA50-054C-4A63-8806-A8C0EDD05E3D}"/>
              </a:ext>
            </a:extLst>
          </p:cNvPr>
          <p:cNvPicPr>
            <a:picLocks noChangeAspect="1"/>
          </p:cNvPicPr>
          <p:nvPr/>
        </p:nvPicPr>
        <p:blipFill>
          <a:blip r:embed="rId2"/>
          <a:stretch>
            <a:fillRect/>
          </a:stretch>
        </p:blipFill>
        <p:spPr>
          <a:xfrm>
            <a:off x="3492467" y="3074640"/>
            <a:ext cx="521550" cy="521550"/>
          </a:xfrm>
          <a:prstGeom prst="rect">
            <a:avLst/>
          </a:prstGeom>
        </p:spPr>
      </p:pic>
      <p:sp>
        <p:nvSpPr>
          <p:cNvPr id="27" name="CuadroTexto 26">
            <a:extLst>
              <a:ext uri="{FF2B5EF4-FFF2-40B4-BE49-F238E27FC236}">
                <a16:creationId xmlns:a16="http://schemas.microsoft.com/office/drawing/2014/main" id="{0AE02398-5ACB-4206-A70B-B516F967507C}"/>
              </a:ext>
            </a:extLst>
          </p:cNvPr>
          <p:cNvSpPr txBox="1"/>
          <p:nvPr/>
        </p:nvSpPr>
        <p:spPr>
          <a:xfrm>
            <a:off x="4014017" y="3072469"/>
            <a:ext cx="3200400"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Afiliado/a se duplica con afiliaciones de “resto de la entidad”</a:t>
            </a:r>
          </a:p>
        </p:txBody>
      </p:sp>
      <p:cxnSp>
        <p:nvCxnSpPr>
          <p:cNvPr id="28" name="Conector recto de flecha 27">
            <a:extLst>
              <a:ext uri="{FF2B5EF4-FFF2-40B4-BE49-F238E27FC236}">
                <a16:creationId xmlns:a16="http://schemas.microsoft.com/office/drawing/2014/main" id="{28E9C296-7C08-40F1-B67D-D6CA05009F84}"/>
              </a:ext>
            </a:extLst>
          </p:cNvPr>
          <p:cNvCxnSpPr>
            <a:cxnSpLocks/>
            <a:stCxn id="27" idx="3"/>
            <a:endCxn id="29" idx="1"/>
          </p:cNvCxnSpPr>
          <p:nvPr/>
        </p:nvCxnSpPr>
        <p:spPr>
          <a:xfrm>
            <a:off x="7214417" y="3318691"/>
            <a:ext cx="568619" cy="56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CuadroTexto 28">
            <a:extLst>
              <a:ext uri="{FF2B5EF4-FFF2-40B4-BE49-F238E27FC236}">
                <a16:creationId xmlns:a16="http://schemas.microsoft.com/office/drawing/2014/main" id="{971E5256-873F-413A-B4FC-BFE9EEAD432C}"/>
              </a:ext>
            </a:extLst>
          </p:cNvPr>
          <p:cNvSpPr txBox="1"/>
          <p:nvPr/>
        </p:nvSpPr>
        <p:spPr>
          <a:xfrm>
            <a:off x="7783036" y="3078156"/>
            <a:ext cx="320040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 afiliación con </a:t>
            </a:r>
            <a:r>
              <a:rPr lang="es-MX" sz="1300" b="1" dirty="0">
                <a:solidFill>
                  <a:srgbClr val="7BC143"/>
                </a:solidFill>
              </a:rPr>
              <a:t>fecha más reciente</a:t>
            </a:r>
          </a:p>
        </p:txBody>
      </p:sp>
      <p:pic>
        <p:nvPicPr>
          <p:cNvPr id="30" name="Imagen 29">
            <a:extLst>
              <a:ext uri="{FF2B5EF4-FFF2-40B4-BE49-F238E27FC236}">
                <a16:creationId xmlns:a16="http://schemas.microsoft.com/office/drawing/2014/main" id="{93BECD0E-DF59-4D5A-BCEB-3874657EA36F}"/>
              </a:ext>
            </a:extLst>
          </p:cNvPr>
          <p:cNvPicPr>
            <a:picLocks noChangeAspect="1"/>
          </p:cNvPicPr>
          <p:nvPr/>
        </p:nvPicPr>
        <p:blipFill>
          <a:blip r:embed="rId3"/>
          <a:stretch>
            <a:fillRect/>
          </a:stretch>
        </p:blipFill>
        <p:spPr>
          <a:xfrm>
            <a:off x="11045590" y="3082795"/>
            <a:ext cx="540485" cy="569292"/>
          </a:xfrm>
          <a:prstGeom prst="rect">
            <a:avLst/>
          </a:prstGeom>
        </p:spPr>
      </p:pic>
      <p:sp>
        <p:nvSpPr>
          <p:cNvPr id="44" name="CuadroTexto 43">
            <a:extLst>
              <a:ext uri="{FF2B5EF4-FFF2-40B4-BE49-F238E27FC236}">
                <a16:creationId xmlns:a16="http://schemas.microsoft.com/office/drawing/2014/main" id="{CB0B3EEA-DC3F-494C-87D0-AEC7FEC4E991}"/>
              </a:ext>
            </a:extLst>
          </p:cNvPr>
          <p:cNvSpPr txBox="1"/>
          <p:nvPr/>
        </p:nvSpPr>
        <p:spPr>
          <a:xfrm>
            <a:off x="7783038" y="3815484"/>
            <a:ext cx="320040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En caso de ser la misma fecha, se preguntará a la persona afiliada</a:t>
            </a:r>
          </a:p>
        </p:txBody>
      </p:sp>
      <p:sp>
        <p:nvSpPr>
          <p:cNvPr id="45" name="CuadroTexto 44">
            <a:extLst>
              <a:ext uri="{FF2B5EF4-FFF2-40B4-BE49-F238E27FC236}">
                <a16:creationId xmlns:a16="http://schemas.microsoft.com/office/drawing/2014/main" id="{86E0C380-4409-4597-B4A8-A4AD09900583}"/>
              </a:ext>
            </a:extLst>
          </p:cNvPr>
          <p:cNvSpPr txBox="1"/>
          <p:nvPr/>
        </p:nvSpPr>
        <p:spPr>
          <a:xfrm>
            <a:off x="7783039" y="4562884"/>
            <a:ext cx="3200400"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 afiliación de </a:t>
            </a:r>
            <a:r>
              <a:rPr lang="es-MX" sz="1300" b="1" dirty="0">
                <a:solidFill>
                  <a:srgbClr val="7BC143"/>
                </a:solidFill>
              </a:rPr>
              <a:t>elección de la persona</a:t>
            </a:r>
          </a:p>
        </p:txBody>
      </p:sp>
      <p:sp>
        <p:nvSpPr>
          <p:cNvPr id="46" name="CuadroTexto 45">
            <a:extLst>
              <a:ext uri="{FF2B5EF4-FFF2-40B4-BE49-F238E27FC236}">
                <a16:creationId xmlns:a16="http://schemas.microsoft.com/office/drawing/2014/main" id="{9EBBF6BA-2419-4C4C-A748-2688F60C6BFC}"/>
              </a:ext>
            </a:extLst>
          </p:cNvPr>
          <p:cNvSpPr txBox="1"/>
          <p:nvPr/>
        </p:nvSpPr>
        <p:spPr>
          <a:xfrm>
            <a:off x="7783038" y="5171299"/>
            <a:ext cx="3200400"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De no recibir respuesta, la afiliación es inválida para ambas organizaciones.</a:t>
            </a:r>
            <a:endParaRPr lang="es-MX" sz="1300" b="1" dirty="0">
              <a:solidFill>
                <a:srgbClr val="7BC143"/>
              </a:solidFill>
            </a:endParaRPr>
          </a:p>
        </p:txBody>
      </p:sp>
      <p:pic>
        <p:nvPicPr>
          <p:cNvPr id="47" name="Imagen 46">
            <a:extLst>
              <a:ext uri="{FF2B5EF4-FFF2-40B4-BE49-F238E27FC236}">
                <a16:creationId xmlns:a16="http://schemas.microsoft.com/office/drawing/2014/main" id="{C1781834-12AA-4137-A046-FA509634C8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9833" y1="47167" x2="49833" y2="47167"/>
                      </a14:backgroundRemoval>
                    </a14:imgEffect>
                  </a14:imgLayer>
                </a14:imgProps>
              </a:ext>
            </a:extLst>
          </a:blip>
          <a:stretch>
            <a:fillRect/>
          </a:stretch>
        </p:blipFill>
        <p:spPr>
          <a:xfrm>
            <a:off x="11024595" y="5168806"/>
            <a:ext cx="561480" cy="561480"/>
          </a:xfrm>
          <a:prstGeom prst="rect">
            <a:avLst/>
          </a:prstGeom>
        </p:spPr>
      </p:pic>
      <p:pic>
        <p:nvPicPr>
          <p:cNvPr id="48" name="Imagen 47">
            <a:extLst>
              <a:ext uri="{FF2B5EF4-FFF2-40B4-BE49-F238E27FC236}">
                <a16:creationId xmlns:a16="http://schemas.microsoft.com/office/drawing/2014/main" id="{C383AC5E-C591-49C6-9F31-735A4F0482C9}"/>
              </a:ext>
            </a:extLst>
          </p:cNvPr>
          <p:cNvPicPr>
            <a:picLocks noChangeAspect="1"/>
          </p:cNvPicPr>
          <p:nvPr/>
        </p:nvPicPr>
        <p:blipFill>
          <a:blip r:embed="rId3"/>
          <a:stretch>
            <a:fillRect/>
          </a:stretch>
        </p:blipFill>
        <p:spPr>
          <a:xfrm>
            <a:off x="11064446" y="4556485"/>
            <a:ext cx="540485" cy="569292"/>
          </a:xfrm>
          <a:prstGeom prst="rect">
            <a:avLst/>
          </a:prstGeom>
        </p:spPr>
      </p:pic>
      <p:cxnSp>
        <p:nvCxnSpPr>
          <p:cNvPr id="60" name="Conector: angular 59">
            <a:extLst>
              <a:ext uri="{FF2B5EF4-FFF2-40B4-BE49-F238E27FC236}">
                <a16:creationId xmlns:a16="http://schemas.microsoft.com/office/drawing/2014/main" id="{198C73A6-2894-481D-AA22-C211821EA726}"/>
              </a:ext>
            </a:extLst>
          </p:cNvPr>
          <p:cNvCxnSpPr>
            <a:cxnSpLocks/>
            <a:stCxn id="44" idx="3"/>
            <a:endCxn id="45" idx="1"/>
          </p:cNvCxnSpPr>
          <p:nvPr/>
        </p:nvCxnSpPr>
        <p:spPr>
          <a:xfrm flipH="1">
            <a:off x="7783039" y="4061706"/>
            <a:ext cx="3200400" cy="747400"/>
          </a:xfrm>
          <a:prstGeom prst="bentConnector5">
            <a:avLst>
              <a:gd name="adj1" fmla="val -7143"/>
              <a:gd name="adj2" fmla="val 50000"/>
              <a:gd name="adj3" fmla="val 10714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7942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4CE08BC-4DB6-447D-8A44-607C0E53EEDA}"/>
              </a:ext>
            </a:extLst>
          </p:cNvPr>
          <p:cNvSpPr>
            <a:spLocks noGrp="1"/>
          </p:cNvSpPr>
          <p:nvPr>
            <p:ph type="title"/>
          </p:nvPr>
        </p:nvSpPr>
        <p:spPr/>
        <p:txBody>
          <a:bodyPr anchor="t"/>
          <a:lstStyle/>
          <a:p>
            <a:r>
              <a:rPr lang="es-MX" dirty="0"/>
              <a:t>Duplicidad en afiliaciones con otros partidos políticos</a:t>
            </a:r>
          </a:p>
        </p:txBody>
      </p:sp>
      <p:sp>
        <p:nvSpPr>
          <p:cNvPr id="6" name="Marcador de contenido 5">
            <a:extLst>
              <a:ext uri="{FF2B5EF4-FFF2-40B4-BE49-F238E27FC236}">
                <a16:creationId xmlns:a16="http://schemas.microsoft.com/office/drawing/2014/main" id="{A03D8189-0F3E-4279-ACB7-BAC0227F17B2}"/>
              </a:ext>
            </a:extLst>
          </p:cNvPr>
          <p:cNvSpPr>
            <a:spLocks noGrp="1"/>
          </p:cNvSpPr>
          <p:nvPr>
            <p:ph idx="1"/>
          </p:nvPr>
        </p:nvSpPr>
        <p:spPr>
          <a:xfrm>
            <a:off x="3492467" y="625943"/>
            <a:ext cx="7692001" cy="729976"/>
          </a:xfrm>
        </p:spPr>
        <p:txBody>
          <a:bodyPr anchor="t"/>
          <a:lstStyle/>
          <a:p>
            <a:pPr marL="0" indent="0" algn="just">
              <a:buNone/>
            </a:pPr>
            <a:r>
              <a:rPr lang="es-MX" dirty="0"/>
              <a:t>El INE realizará el cruce de información de personas afiliadas a cada organización con las afiliadas a partidos políticos nacionales y locales.</a:t>
            </a:r>
          </a:p>
        </p:txBody>
      </p:sp>
      <p:pic>
        <p:nvPicPr>
          <p:cNvPr id="12" name="Imagen 11">
            <a:extLst>
              <a:ext uri="{FF2B5EF4-FFF2-40B4-BE49-F238E27FC236}">
                <a16:creationId xmlns:a16="http://schemas.microsoft.com/office/drawing/2014/main" id="{8BA5BCD0-2F25-4004-8BA9-97C85AE65797}"/>
              </a:ext>
            </a:extLst>
          </p:cNvPr>
          <p:cNvPicPr>
            <a:picLocks noChangeAspect="1"/>
          </p:cNvPicPr>
          <p:nvPr/>
        </p:nvPicPr>
        <p:blipFill>
          <a:blip r:embed="rId2"/>
          <a:stretch>
            <a:fillRect/>
          </a:stretch>
        </p:blipFill>
        <p:spPr>
          <a:xfrm>
            <a:off x="11045590" y="3055575"/>
            <a:ext cx="540485" cy="569292"/>
          </a:xfrm>
          <a:prstGeom prst="rect">
            <a:avLst/>
          </a:prstGeom>
        </p:spPr>
      </p:pic>
      <p:pic>
        <p:nvPicPr>
          <p:cNvPr id="25" name="Imagen 24">
            <a:extLst>
              <a:ext uri="{FF2B5EF4-FFF2-40B4-BE49-F238E27FC236}">
                <a16:creationId xmlns:a16="http://schemas.microsoft.com/office/drawing/2014/main" id="{D9DBF913-0AA6-4BC1-8830-34F0CFFEB3B5}"/>
              </a:ext>
            </a:extLst>
          </p:cNvPr>
          <p:cNvPicPr>
            <a:picLocks noChangeAspect="1"/>
          </p:cNvPicPr>
          <p:nvPr/>
        </p:nvPicPr>
        <p:blipFill>
          <a:blip r:embed="rId3"/>
          <a:stretch>
            <a:fillRect/>
          </a:stretch>
        </p:blipFill>
        <p:spPr>
          <a:xfrm>
            <a:off x="3465709" y="1335398"/>
            <a:ext cx="612195" cy="521550"/>
          </a:xfrm>
          <a:prstGeom prst="rect">
            <a:avLst/>
          </a:prstGeom>
        </p:spPr>
      </p:pic>
      <p:sp>
        <p:nvSpPr>
          <p:cNvPr id="31" name="CuadroTexto 30">
            <a:extLst>
              <a:ext uri="{FF2B5EF4-FFF2-40B4-BE49-F238E27FC236}">
                <a16:creationId xmlns:a16="http://schemas.microsoft.com/office/drawing/2014/main" id="{B7EBEF7D-142A-4FDA-B12E-9009858024F0}"/>
              </a:ext>
            </a:extLst>
          </p:cNvPr>
          <p:cNvSpPr txBox="1"/>
          <p:nvPr/>
        </p:nvSpPr>
        <p:spPr>
          <a:xfrm>
            <a:off x="4032733" y="1327329"/>
            <a:ext cx="3200249"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Afiliado/a se duplica con el padrón de un partido político</a:t>
            </a:r>
          </a:p>
        </p:txBody>
      </p:sp>
      <p:cxnSp>
        <p:nvCxnSpPr>
          <p:cNvPr id="32" name="Conector recto de flecha 31">
            <a:extLst>
              <a:ext uri="{FF2B5EF4-FFF2-40B4-BE49-F238E27FC236}">
                <a16:creationId xmlns:a16="http://schemas.microsoft.com/office/drawing/2014/main" id="{F06F5F3F-AE8B-43E0-A638-D03E610D93C5}"/>
              </a:ext>
            </a:extLst>
          </p:cNvPr>
          <p:cNvCxnSpPr>
            <a:cxnSpLocks/>
            <a:stCxn id="31" idx="3"/>
            <a:endCxn id="33" idx="1"/>
          </p:cNvCxnSpPr>
          <p:nvPr/>
        </p:nvCxnSpPr>
        <p:spPr>
          <a:xfrm>
            <a:off x="7232982" y="1573551"/>
            <a:ext cx="568619" cy="5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CuadroTexto 32">
            <a:extLst>
              <a:ext uri="{FF2B5EF4-FFF2-40B4-BE49-F238E27FC236}">
                <a16:creationId xmlns:a16="http://schemas.microsoft.com/office/drawing/2014/main" id="{73BFC21D-2EC8-4AFD-A9E9-5D8DCE3101B2}"/>
              </a:ext>
            </a:extLst>
          </p:cNvPr>
          <p:cNvSpPr txBox="1"/>
          <p:nvPr/>
        </p:nvSpPr>
        <p:spPr>
          <a:xfrm>
            <a:off x="7801601" y="1332645"/>
            <a:ext cx="319322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El IEE dará vista al partido de que se trate para que presente la afiliación</a:t>
            </a:r>
            <a:endParaRPr lang="es-MX" sz="1300" b="1" dirty="0">
              <a:solidFill>
                <a:srgbClr val="7BC143"/>
              </a:solidFill>
            </a:endParaRPr>
          </a:p>
        </p:txBody>
      </p:sp>
      <p:cxnSp>
        <p:nvCxnSpPr>
          <p:cNvPr id="34" name="Conector recto 33">
            <a:extLst>
              <a:ext uri="{FF2B5EF4-FFF2-40B4-BE49-F238E27FC236}">
                <a16:creationId xmlns:a16="http://schemas.microsoft.com/office/drawing/2014/main" id="{8D7B55FB-191A-4F08-AACB-57E3B881DFD2}"/>
              </a:ext>
            </a:extLst>
          </p:cNvPr>
          <p:cNvCxnSpPr>
            <a:cxnSpLocks/>
          </p:cNvCxnSpPr>
          <p:nvPr/>
        </p:nvCxnSpPr>
        <p:spPr>
          <a:xfrm>
            <a:off x="3841810" y="2085517"/>
            <a:ext cx="7134447"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9B9F8F3A-8CC0-4C9D-932A-C25EB9E1C83A}"/>
              </a:ext>
            </a:extLst>
          </p:cNvPr>
          <p:cNvSpPr txBox="1"/>
          <p:nvPr/>
        </p:nvSpPr>
        <p:spPr>
          <a:xfrm>
            <a:off x="7783036" y="2269726"/>
            <a:ext cx="3211786"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La afiliación es</a:t>
            </a:r>
            <a:r>
              <a:rPr lang="es-MX" sz="1300" b="1" dirty="0">
                <a:solidFill>
                  <a:srgbClr val="7BC143"/>
                </a:solidFill>
              </a:rPr>
              <a:t> valida para la organización</a:t>
            </a:r>
          </a:p>
        </p:txBody>
      </p:sp>
      <p:sp>
        <p:nvSpPr>
          <p:cNvPr id="36" name="CuadroTexto 35">
            <a:extLst>
              <a:ext uri="{FF2B5EF4-FFF2-40B4-BE49-F238E27FC236}">
                <a16:creationId xmlns:a16="http://schemas.microsoft.com/office/drawing/2014/main" id="{9B46862C-D122-4728-AA98-E75701EFE6D4}"/>
              </a:ext>
            </a:extLst>
          </p:cNvPr>
          <p:cNvSpPr txBox="1"/>
          <p:nvPr/>
        </p:nvSpPr>
        <p:spPr>
          <a:xfrm>
            <a:off x="4572000" y="2263400"/>
            <a:ext cx="2626242"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El partido político no da respuesta</a:t>
            </a:r>
          </a:p>
        </p:txBody>
      </p:sp>
      <p:sp>
        <p:nvSpPr>
          <p:cNvPr id="37" name="CuadroTexto 36">
            <a:extLst>
              <a:ext uri="{FF2B5EF4-FFF2-40B4-BE49-F238E27FC236}">
                <a16:creationId xmlns:a16="http://schemas.microsoft.com/office/drawing/2014/main" id="{7E7F4E62-3E7A-41B3-A5AD-DDBDF05D8AC3}"/>
              </a:ext>
            </a:extLst>
          </p:cNvPr>
          <p:cNvSpPr txBox="1"/>
          <p:nvPr/>
        </p:nvSpPr>
        <p:spPr>
          <a:xfrm>
            <a:off x="4572000" y="2641011"/>
            <a:ext cx="2626242"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El partido político sí da respuesta y:</a:t>
            </a:r>
            <a:endParaRPr lang="es-MX" sz="1300" b="1" dirty="0">
              <a:solidFill>
                <a:srgbClr val="7BC143"/>
              </a:solidFill>
            </a:endParaRPr>
          </a:p>
        </p:txBody>
      </p:sp>
      <p:cxnSp>
        <p:nvCxnSpPr>
          <p:cNvPr id="20" name="Conector recto de flecha 19">
            <a:extLst>
              <a:ext uri="{FF2B5EF4-FFF2-40B4-BE49-F238E27FC236}">
                <a16:creationId xmlns:a16="http://schemas.microsoft.com/office/drawing/2014/main" id="{875B4F12-9E1D-4B92-9224-3BBD7F0EB976}"/>
              </a:ext>
            </a:extLst>
          </p:cNvPr>
          <p:cNvCxnSpPr>
            <a:stCxn id="36" idx="3"/>
            <a:endCxn id="35" idx="1"/>
          </p:cNvCxnSpPr>
          <p:nvPr/>
        </p:nvCxnSpPr>
        <p:spPr>
          <a:xfrm>
            <a:off x="7198242" y="2409594"/>
            <a:ext cx="584794" cy="6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0" name="Grupo 39">
            <a:extLst>
              <a:ext uri="{FF2B5EF4-FFF2-40B4-BE49-F238E27FC236}">
                <a16:creationId xmlns:a16="http://schemas.microsoft.com/office/drawing/2014/main" id="{58BA7E27-AC1F-458B-BF2A-1AD482394CCE}"/>
              </a:ext>
            </a:extLst>
          </p:cNvPr>
          <p:cNvGrpSpPr/>
          <p:nvPr/>
        </p:nvGrpSpPr>
        <p:grpSpPr>
          <a:xfrm>
            <a:off x="3492467" y="2249046"/>
            <a:ext cx="1037250" cy="720132"/>
            <a:chOff x="4433778" y="2241243"/>
            <a:chExt cx="3583172" cy="1834621"/>
          </a:xfrm>
        </p:grpSpPr>
        <p:pic>
          <p:nvPicPr>
            <p:cNvPr id="41" name="Imagen 40">
              <a:extLst>
                <a:ext uri="{FF2B5EF4-FFF2-40B4-BE49-F238E27FC236}">
                  <a16:creationId xmlns:a16="http://schemas.microsoft.com/office/drawing/2014/main" id="{23C44766-5AD1-4B12-BE50-9FDAF2FC7361}"/>
                </a:ext>
              </a:extLst>
            </p:cNvPr>
            <p:cNvPicPr>
              <a:picLocks noChangeAspect="1"/>
            </p:cNvPicPr>
            <p:nvPr/>
          </p:nvPicPr>
          <p:blipFill rotWithShape="1">
            <a:blip r:embed="rId4"/>
            <a:srcRect l="15966" t="25407" r="15987" b="60185"/>
            <a:stretch/>
          </p:blipFill>
          <p:spPr>
            <a:xfrm>
              <a:off x="4433778" y="2241243"/>
              <a:ext cx="3583172" cy="955486"/>
            </a:xfrm>
            <a:prstGeom prst="rect">
              <a:avLst/>
            </a:prstGeom>
          </p:spPr>
        </p:pic>
        <p:pic>
          <p:nvPicPr>
            <p:cNvPr id="42" name="Imagen 41">
              <a:extLst>
                <a:ext uri="{FF2B5EF4-FFF2-40B4-BE49-F238E27FC236}">
                  <a16:creationId xmlns:a16="http://schemas.microsoft.com/office/drawing/2014/main" id="{BAE02780-BBBA-4DF3-A515-855623D409A2}"/>
                </a:ext>
              </a:extLst>
            </p:cNvPr>
            <p:cNvPicPr>
              <a:picLocks noChangeAspect="1"/>
            </p:cNvPicPr>
            <p:nvPr/>
          </p:nvPicPr>
          <p:blipFill rotWithShape="1">
            <a:blip r:embed="rId4"/>
            <a:srcRect l="15211" t="39701" r="31952" b="45892"/>
            <a:stretch/>
          </p:blipFill>
          <p:spPr>
            <a:xfrm>
              <a:off x="4774019" y="3120378"/>
              <a:ext cx="2782269" cy="955486"/>
            </a:xfrm>
            <a:prstGeom prst="rect">
              <a:avLst/>
            </a:prstGeom>
          </p:spPr>
        </p:pic>
      </p:grpSp>
      <p:sp>
        <p:nvSpPr>
          <p:cNvPr id="43" name="CuadroTexto 42">
            <a:extLst>
              <a:ext uri="{FF2B5EF4-FFF2-40B4-BE49-F238E27FC236}">
                <a16:creationId xmlns:a16="http://schemas.microsoft.com/office/drawing/2014/main" id="{1AECFA43-2FC3-4C65-9B60-2E36C6CD4660}"/>
              </a:ext>
            </a:extLst>
          </p:cNvPr>
          <p:cNvSpPr txBox="1"/>
          <p:nvPr/>
        </p:nvSpPr>
        <p:spPr>
          <a:xfrm>
            <a:off x="4572001" y="3109832"/>
            <a:ext cx="2626242" cy="46166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1) </a:t>
            </a:r>
            <a:r>
              <a:rPr lang="es-MX" sz="1100" dirty="0"/>
              <a:t>La duplicidad es con un asistente a una asamblea de igual fecha o posterior al PP</a:t>
            </a:r>
            <a:endParaRPr lang="es-MX" sz="1300" dirty="0"/>
          </a:p>
        </p:txBody>
      </p:sp>
      <p:pic>
        <p:nvPicPr>
          <p:cNvPr id="49" name="Imagen 48">
            <a:extLst>
              <a:ext uri="{FF2B5EF4-FFF2-40B4-BE49-F238E27FC236}">
                <a16:creationId xmlns:a16="http://schemas.microsoft.com/office/drawing/2014/main" id="{286429A0-C668-4135-9640-1444173389E0}"/>
              </a:ext>
            </a:extLst>
          </p:cNvPr>
          <p:cNvPicPr>
            <a:picLocks noChangeAspect="1"/>
          </p:cNvPicPr>
          <p:nvPr/>
        </p:nvPicPr>
        <p:blipFill>
          <a:blip r:embed="rId3"/>
          <a:stretch>
            <a:fillRect/>
          </a:stretch>
        </p:blipFill>
        <p:spPr>
          <a:xfrm>
            <a:off x="4135590" y="3079446"/>
            <a:ext cx="521550" cy="521550"/>
          </a:xfrm>
          <a:prstGeom prst="rect">
            <a:avLst/>
          </a:prstGeom>
        </p:spPr>
      </p:pic>
      <p:sp>
        <p:nvSpPr>
          <p:cNvPr id="50" name="CuadroTexto 49">
            <a:extLst>
              <a:ext uri="{FF2B5EF4-FFF2-40B4-BE49-F238E27FC236}">
                <a16:creationId xmlns:a16="http://schemas.microsoft.com/office/drawing/2014/main" id="{02135F92-B76A-4056-B1E6-5D3F90588436}"/>
              </a:ext>
            </a:extLst>
          </p:cNvPr>
          <p:cNvSpPr txBox="1"/>
          <p:nvPr/>
        </p:nvSpPr>
        <p:spPr>
          <a:xfrm>
            <a:off x="7794421" y="3196534"/>
            <a:ext cx="3200401"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a:t>
            </a:r>
            <a:r>
              <a:rPr lang="es-MX" sz="1300" b="1" dirty="0">
                <a:solidFill>
                  <a:srgbClr val="7BC143"/>
                </a:solidFill>
              </a:rPr>
              <a:t> afiliación en asamblea</a:t>
            </a:r>
          </a:p>
        </p:txBody>
      </p:sp>
      <p:cxnSp>
        <p:nvCxnSpPr>
          <p:cNvPr id="22" name="Conector recto de flecha 21">
            <a:extLst>
              <a:ext uri="{FF2B5EF4-FFF2-40B4-BE49-F238E27FC236}">
                <a16:creationId xmlns:a16="http://schemas.microsoft.com/office/drawing/2014/main" id="{D25B1B8F-7FC2-4381-9D42-CF71020E23AA}"/>
              </a:ext>
            </a:extLst>
          </p:cNvPr>
          <p:cNvCxnSpPr>
            <a:stCxn id="43" idx="3"/>
            <a:endCxn id="50" idx="1"/>
          </p:cNvCxnSpPr>
          <p:nvPr/>
        </p:nvCxnSpPr>
        <p:spPr>
          <a:xfrm>
            <a:off x="7198243" y="3340665"/>
            <a:ext cx="596178" cy="2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CuadroTexto 50">
            <a:extLst>
              <a:ext uri="{FF2B5EF4-FFF2-40B4-BE49-F238E27FC236}">
                <a16:creationId xmlns:a16="http://schemas.microsoft.com/office/drawing/2014/main" id="{3CDC49F0-080C-492B-81A3-960261F092CD}"/>
              </a:ext>
            </a:extLst>
          </p:cNvPr>
          <p:cNvSpPr txBox="1"/>
          <p:nvPr/>
        </p:nvSpPr>
        <p:spPr>
          <a:xfrm>
            <a:off x="4572000" y="3643758"/>
            <a:ext cx="2626242" cy="46166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2) </a:t>
            </a:r>
            <a:r>
              <a:rPr lang="es-MX" sz="1100" dirty="0"/>
              <a:t>La duplicidad es con un asistente a una asamblea previa al PP</a:t>
            </a:r>
          </a:p>
        </p:txBody>
      </p:sp>
      <p:sp>
        <p:nvSpPr>
          <p:cNvPr id="52" name="CuadroTexto 51">
            <a:extLst>
              <a:ext uri="{FF2B5EF4-FFF2-40B4-BE49-F238E27FC236}">
                <a16:creationId xmlns:a16="http://schemas.microsoft.com/office/drawing/2014/main" id="{FE858323-E7A7-434F-8880-1699AA506987}"/>
              </a:ext>
            </a:extLst>
          </p:cNvPr>
          <p:cNvSpPr txBox="1"/>
          <p:nvPr/>
        </p:nvSpPr>
        <p:spPr>
          <a:xfrm>
            <a:off x="7783036" y="3730388"/>
            <a:ext cx="3211786"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Se preguntará a la persona afiliada</a:t>
            </a:r>
          </a:p>
        </p:txBody>
      </p:sp>
      <p:cxnSp>
        <p:nvCxnSpPr>
          <p:cNvPr id="24" name="Conector recto de flecha 23">
            <a:extLst>
              <a:ext uri="{FF2B5EF4-FFF2-40B4-BE49-F238E27FC236}">
                <a16:creationId xmlns:a16="http://schemas.microsoft.com/office/drawing/2014/main" id="{C869A010-9F2F-4D58-A84E-FFF73151FBCC}"/>
              </a:ext>
            </a:extLst>
          </p:cNvPr>
          <p:cNvCxnSpPr>
            <a:stCxn id="51" idx="3"/>
            <a:endCxn id="52" idx="1"/>
          </p:cNvCxnSpPr>
          <p:nvPr/>
        </p:nvCxnSpPr>
        <p:spPr>
          <a:xfrm>
            <a:off x="7198242" y="3874591"/>
            <a:ext cx="584794" cy="19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3" name="Imagen 52">
            <a:extLst>
              <a:ext uri="{FF2B5EF4-FFF2-40B4-BE49-F238E27FC236}">
                <a16:creationId xmlns:a16="http://schemas.microsoft.com/office/drawing/2014/main" id="{398FAA2F-D872-495F-97FA-1F2462ADAB12}"/>
              </a:ext>
            </a:extLst>
          </p:cNvPr>
          <p:cNvPicPr>
            <a:picLocks noChangeAspect="1"/>
          </p:cNvPicPr>
          <p:nvPr/>
        </p:nvPicPr>
        <p:blipFill>
          <a:blip r:embed="rId3"/>
          <a:stretch>
            <a:fillRect/>
          </a:stretch>
        </p:blipFill>
        <p:spPr>
          <a:xfrm>
            <a:off x="4135590" y="3618025"/>
            <a:ext cx="521550" cy="521550"/>
          </a:xfrm>
          <a:prstGeom prst="rect">
            <a:avLst/>
          </a:prstGeom>
        </p:spPr>
      </p:pic>
      <p:sp>
        <p:nvSpPr>
          <p:cNvPr id="54" name="CuadroTexto 53">
            <a:extLst>
              <a:ext uri="{FF2B5EF4-FFF2-40B4-BE49-F238E27FC236}">
                <a16:creationId xmlns:a16="http://schemas.microsoft.com/office/drawing/2014/main" id="{7F0896A8-0A83-4CBF-BD7F-3E31C8003412}"/>
              </a:ext>
            </a:extLst>
          </p:cNvPr>
          <p:cNvSpPr txBox="1"/>
          <p:nvPr/>
        </p:nvSpPr>
        <p:spPr>
          <a:xfrm>
            <a:off x="7783036" y="4253609"/>
            <a:ext cx="3211786"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 </a:t>
            </a:r>
            <a:r>
              <a:rPr lang="es-MX" sz="1300" b="1" dirty="0">
                <a:solidFill>
                  <a:schemeClr val="tx1"/>
                </a:solidFill>
              </a:rPr>
              <a:t>elección de la persona</a:t>
            </a:r>
          </a:p>
        </p:txBody>
      </p:sp>
      <p:sp>
        <p:nvSpPr>
          <p:cNvPr id="55" name="CuadroTexto 54">
            <a:extLst>
              <a:ext uri="{FF2B5EF4-FFF2-40B4-BE49-F238E27FC236}">
                <a16:creationId xmlns:a16="http://schemas.microsoft.com/office/drawing/2014/main" id="{C22DD182-6DBC-4BA4-861C-4EDA5650BC8C}"/>
              </a:ext>
            </a:extLst>
          </p:cNvPr>
          <p:cNvSpPr txBox="1"/>
          <p:nvPr/>
        </p:nvSpPr>
        <p:spPr>
          <a:xfrm>
            <a:off x="7783036" y="4609872"/>
            <a:ext cx="3211786"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De no contestar, prevalece la afiliación de </a:t>
            </a:r>
            <a:r>
              <a:rPr lang="es-MX" sz="1300" b="1" dirty="0">
                <a:solidFill>
                  <a:schemeClr val="tx1"/>
                </a:solidFill>
              </a:rPr>
              <a:t>fecha más reciente</a:t>
            </a:r>
          </a:p>
        </p:txBody>
      </p:sp>
      <p:cxnSp>
        <p:nvCxnSpPr>
          <p:cNvPr id="39" name="Conector: angular 38">
            <a:extLst>
              <a:ext uri="{FF2B5EF4-FFF2-40B4-BE49-F238E27FC236}">
                <a16:creationId xmlns:a16="http://schemas.microsoft.com/office/drawing/2014/main" id="{3E156877-5482-4575-802E-C0D213E547FF}"/>
              </a:ext>
            </a:extLst>
          </p:cNvPr>
          <p:cNvCxnSpPr>
            <a:stCxn id="52" idx="3"/>
            <a:endCxn id="54" idx="1"/>
          </p:cNvCxnSpPr>
          <p:nvPr/>
        </p:nvCxnSpPr>
        <p:spPr>
          <a:xfrm flipH="1">
            <a:off x="7783036" y="3876582"/>
            <a:ext cx="3211786" cy="523221"/>
          </a:xfrm>
          <a:prstGeom prst="bentConnector5">
            <a:avLst>
              <a:gd name="adj1" fmla="val -7118"/>
              <a:gd name="adj2" fmla="val 50000"/>
              <a:gd name="adj3" fmla="val 107118"/>
            </a:avLst>
          </a:prstGeom>
          <a:ln>
            <a:tailEnd type="triangle"/>
          </a:ln>
        </p:spPr>
        <p:style>
          <a:lnRef idx="1">
            <a:schemeClr val="dk1"/>
          </a:lnRef>
          <a:fillRef idx="0">
            <a:schemeClr val="dk1"/>
          </a:fillRef>
          <a:effectRef idx="0">
            <a:schemeClr val="dk1"/>
          </a:effectRef>
          <a:fontRef idx="minor">
            <a:schemeClr val="tx1"/>
          </a:fontRef>
        </p:style>
      </p:cxnSp>
      <p:pic>
        <p:nvPicPr>
          <p:cNvPr id="57" name="Imagen 56">
            <a:extLst>
              <a:ext uri="{FF2B5EF4-FFF2-40B4-BE49-F238E27FC236}">
                <a16:creationId xmlns:a16="http://schemas.microsoft.com/office/drawing/2014/main" id="{635ADF5B-94C4-41CA-8C12-057446BC18A6}"/>
              </a:ext>
            </a:extLst>
          </p:cNvPr>
          <p:cNvPicPr>
            <a:picLocks noChangeAspect="1"/>
          </p:cNvPicPr>
          <p:nvPr/>
        </p:nvPicPr>
        <p:blipFill>
          <a:blip r:embed="rId2"/>
          <a:stretch>
            <a:fillRect/>
          </a:stretch>
        </p:blipFill>
        <p:spPr>
          <a:xfrm>
            <a:off x="11045590" y="2124948"/>
            <a:ext cx="540485" cy="569292"/>
          </a:xfrm>
          <a:prstGeom prst="rect">
            <a:avLst/>
          </a:prstGeom>
        </p:spPr>
      </p:pic>
      <p:sp>
        <p:nvSpPr>
          <p:cNvPr id="59" name="CuadroTexto 58">
            <a:extLst>
              <a:ext uri="{FF2B5EF4-FFF2-40B4-BE49-F238E27FC236}">
                <a16:creationId xmlns:a16="http://schemas.microsoft.com/office/drawing/2014/main" id="{65B4CF8E-CBB9-4653-A21B-2B75FF51753E}"/>
              </a:ext>
            </a:extLst>
          </p:cNvPr>
          <p:cNvSpPr txBox="1"/>
          <p:nvPr/>
        </p:nvSpPr>
        <p:spPr>
          <a:xfrm>
            <a:off x="4572000" y="5216994"/>
            <a:ext cx="2626242" cy="46166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3) </a:t>
            </a:r>
            <a:r>
              <a:rPr lang="es-MX" sz="1100" dirty="0"/>
              <a:t>La duplicidad es con una persona afiliada en “resto de la entidad”</a:t>
            </a:r>
          </a:p>
        </p:txBody>
      </p:sp>
      <p:pic>
        <p:nvPicPr>
          <p:cNvPr id="61" name="Imagen 60">
            <a:extLst>
              <a:ext uri="{FF2B5EF4-FFF2-40B4-BE49-F238E27FC236}">
                <a16:creationId xmlns:a16="http://schemas.microsoft.com/office/drawing/2014/main" id="{04EE34A0-67D7-450B-8443-C6FA329FE50C}"/>
              </a:ext>
            </a:extLst>
          </p:cNvPr>
          <p:cNvPicPr>
            <a:picLocks noChangeAspect="1"/>
          </p:cNvPicPr>
          <p:nvPr/>
        </p:nvPicPr>
        <p:blipFill>
          <a:blip r:embed="rId3"/>
          <a:stretch>
            <a:fillRect/>
          </a:stretch>
        </p:blipFill>
        <p:spPr>
          <a:xfrm>
            <a:off x="4135590" y="5181759"/>
            <a:ext cx="521550" cy="521550"/>
          </a:xfrm>
          <a:prstGeom prst="rect">
            <a:avLst/>
          </a:prstGeom>
        </p:spPr>
      </p:pic>
      <p:sp>
        <p:nvSpPr>
          <p:cNvPr id="66" name="CuadroTexto 65">
            <a:extLst>
              <a:ext uri="{FF2B5EF4-FFF2-40B4-BE49-F238E27FC236}">
                <a16:creationId xmlns:a16="http://schemas.microsoft.com/office/drawing/2014/main" id="{AE5CB879-9132-4AB0-87A6-4E5F0F317431}"/>
              </a:ext>
            </a:extLst>
          </p:cNvPr>
          <p:cNvSpPr txBox="1"/>
          <p:nvPr/>
        </p:nvSpPr>
        <p:spPr>
          <a:xfrm>
            <a:off x="7794421" y="5295505"/>
            <a:ext cx="3211786"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Se preguntará a la persona afiliada</a:t>
            </a:r>
          </a:p>
        </p:txBody>
      </p:sp>
      <p:sp>
        <p:nvSpPr>
          <p:cNvPr id="67" name="CuadroTexto 66">
            <a:extLst>
              <a:ext uri="{FF2B5EF4-FFF2-40B4-BE49-F238E27FC236}">
                <a16:creationId xmlns:a16="http://schemas.microsoft.com/office/drawing/2014/main" id="{3F31B367-DB1E-4FBD-930B-C79379FE0DDD}"/>
              </a:ext>
            </a:extLst>
          </p:cNvPr>
          <p:cNvSpPr txBox="1"/>
          <p:nvPr/>
        </p:nvSpPr>
        <p:spPr>
          <a:xfrm>
            <a:off x="7794421" y="5818726"/>
            <a:ext cx="3211786" cy="292388"/>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Prevalece la </a:t>
            </a:r>
            <a:r>
              <a:rPr lang="es-MX" sz="1300" b="1" dirty="0">
                <a:solidFill>
                  <a:schemeClr val="tx1"/>
                </a:solidFill>
              </a:rPr>
              <a:t>elección de la persona</a:t>
            </a:r>
          </a:p>
        </p:txBody>
      </p:sp>
      <p:sp>
        <p:nvSpPr>
          <p:cNvPr id="68" name="CuadroTexto 67">
            <a:extLst>
              <a:ext uri="{FF2B5EF4-FFF2-40B4-BE49-F238E27FC236}">
                <a16:creationId xmlns:a16="http://schemas.microsoft.com/office/drawing/2014/main" id="{C4DAF8AC-0E89-450C-81A1-2837A6EA903D}"/>
              </a:ext>
            </a:extLst>
          </p:cNvPr>
          <p:cNvSpPr txBox="1"/>
          <p:nvPr/>
        </p:nvSpPr>
        <p:spPr>
          <a:xfrm>
            <a:off x="7794421" y="6174989"/>
            <a:ext cx="3211786"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De no contestar, prevalece la afiliación de </a:t>
            </a:r>
            <a:r>
              <a:rPr lang="es-MX" sz="1300" b="1" dirty="0">
                <a:solidFill>
                  <a:schemeClr val="tx1"/>
                </a:solidFill>
              </a:rPr>
              <a:t>fecha más reciente</a:t>
            </a:r>
          </a:p>
        </p:txBody>
      </p:sp>
      <p:cxnSp>
        <p:nvCxnSpPr>
          <p:cNvPr id="69" name="Conector: angular 68">
            <a:extLst>
              <a:ext uri="{FF2B5EF4-FFF2-40B4-BE49-F238E27FC236}">
                <a16:creationId xmlns:a16="http://schemas.microsoft.com/office/drawing/2014/main" id="{0C4A4EB5-5023-4D74-91BF-D883C4E8B3DE}"/>
              </a:ext>
            </a:extLst>
          </p:cNvPr>
          <p:cNvCxnSpPr>
            <a:stCxn id="66" idx="3"/>
            <a:endCxn id="67" idx="1"/>
          </p:cNvCxnSpPr>
          <p:nvPr/>
        </p:nvCxnSpPr>
        <p:spPr>
          <a:xfrm flipH="1">
            <a:off x="7794421" y="5441699"/>
            <a:ext cx="3211786" cy="523221"/>
          </a:xfrm>
          <a:prstGeom prst="bentConnector5">
            <a:avLst>
              <a:gd name="adj1" fmla="val -7118"/>
              <a:gd name="adj2" fmla="val 50000"/>
              <a:gd name="adj3" fmla="val 107118"/>
            </a:avLst>
          </a:prstGeom>
          <a:ln>
            <a:tailEnd type="triangle"/>
          </a:ln>
        </p:spPr>
        <p:style>
          <a:lnRef idx="1">
            <a:schemeClr val="dk1"/>
          </a:lnRef>
          <a:fillRef idx="0">
            <a:schemeClr val="dk1"/>
          </a:fillRef>
          <a:effectRef idx="0">
            <a:schemeClr val="dk1"/>
          </a:effectRef>
          <a:fontRef idx="minor">
            <a:schemeClr val="tx1"/>
          </a:fontRef>
        </p:style>
      </p:cxnSp>
      <p:cxnSp>
        <p:nvCxnSpPr>
          <p:cNvPr id="70" name="Conector recto de flecha 69">
            <a:extLst>
              <a:ext uri="{FF2B5EF4-FFF2-40B4-BE49-F238E27FC236}">
                <a16:creationId xmlns:a16="http://schemas.microsoft.com/office/drawing/2014/main" id="{779C504C-CE04-490E-8735-4934BCF2330A}"/>
              </a:ext>
            </a:extLst>
          </p:cNvPr>
          <p:cNvCxnSpPr>
            <a:stCxn id="59" idx="3"/>
            <a:endCxn id="66" idx="1"/>
          </p:cNvCxnSpPr>
          <p:nvPr/>
        </p:nvCxnSpPr>
        <p:spPr>
          <a:xfrm flipV="1">
            <a:off x="7198242" y="5441699"/>
            <a:ext cx="596179" cy="61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6710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C44CF-612A-4825-9085-2B30D595FF18}"/>
              </a:ext>
            </a:extLst>
          </p:cNvPr>
          <p:cNvSpPr>
            <a:spLocks noGrp="1"/>
          </p:cNvSpPr>
          <p:nvPr>
            <p:ph type="title"/>
          </p:nvPr>
        </p:nvSpPr>
        <p:spPr/>
        <p:txBody>
          <a:bodyPr anchor="t"/>
          <a:lstStyle/>
          <a:p>
            <a:r>
              <a:rPr lang="es-MX" dirty="0"/>
              <a:t>Garantía de Audiencia</a:t>
            </a:r>
          </a:p>
        </p:txBody>
      </p:sp>
      <p:sp>
        <p:nvSpPr>
          <p:cNvPr id="4" name="Marcador de contenido 5">
            <a:extLst>
              <a:ext uri="{FF2B5EF4-FFF2-40B4-BE49-F238E27FC236}">
                <a16:creationId xmlns:a16="http://schemas.microsoft.com/office/drawing/2014/main" id="{9316295D-545D-426E-8B83-A2EE1B1E5278}"/>
              </a:ext>
            </a:extLst>
          </p:cNvPr>
          <p:cNvSpPr>
            <a:spLocks noGrp="1"/>
          </p:cNvSpPr>
          <p:nvPr>
            <p:ph idx="1"/>
          </p:nvPr>
        </p:nvSpPr>
        <p:spPr>
          <a:xfrm>
            <a:off x="3868738" y="417095"/>
            <a:ext cx="7315200" cy="4459705"/>
          </a:xfrm>
        </p:spPr>
        <p:txBody>
          <a:bodyPr anchor="ctr">
            <a:normAutofit/>
          </a:bodyPr>
          <a:lstStyle/>
          <a:p>
            <a:pPr marL="0" indent="0" algn="just">
              <a:buNone/>
            </a:pPr>
            <a:r>
              <a:rPr lang="es-MX" dirty="0"/>
              <a:t>En todo momento las organizaciones podrán verificar su avance y reportes preliminares en el Portal Web; los representantes de las organizaciones podrán solicitar garantía de audiencia sobre las afiliaciones que no hayan sido contabilizadas:</a:t>
            </a:r>
          </a:p>
          <a:p>
            <a:r>
              <a:rPr lang="es-MX" dirty="0">
                <a:solidFill>
                  <a:srgbClr val="A38D51"/>
                </a:solidFill>
              </a:rPr>
              <a:t>La organización deberá solicitar por escrito al IEE la revisión de dichos apoyos.</a:t>
            </a:r>
          </a:p>
          <a:p>
            <a:r>
              <a:rPr lang="es-MX" dirty="0">
                <a:solidFill>
                  <a:srgbClr val="A38D51"/>
                </a:solidFill>
              </a:rPr>
              <a:t>El IEE determinará la fecha y hora para realizar la revisión y avisará a la organización el número de equipos a usar.</a:t>
            </a:r>
          </a:p>
          <a:p>
            <a:r>
              <a:rPr lang="es-MX" sz="1800" dirty="0">
                <a:solidFill>
                  <a:srgbClr val="A38D51"/>
                </a:solidFill>
              </a:rPr>
              <a:t>El día de la revisión la organización se tendrá que presentar con 30 minutos de anticipación.</a:t>
            </a:r>
          </a:p>
        </p:txBody>
      </p:sp>
      <p:sp>
        <p:nvSpPr>
          <p:cNvPr id="11" name="CuadroTexto 10">
            <a:extLst>
              <a:ext uri="{FF2B5EF4-FFF2-40B4-BE49-F238E27FC236}">
                <a16:creationId xmlns:a16="http://schemas.microsoft.com/office/drawing/2014/main" id="{4D727D69-425B-4754-A30D-34460491328B}"/>
              </a:ext>
            </a:extLst>
          </p:cNvPr>
          <p:cNvSpPr txBox="1"/>
          <p:nvPr/>
        </p:nvSpPr>
        <p:spPr>
          <a:xfrm>
            <a:off x="3921478" y="4741493"/>
            <a:ext cx="3193221" cy="738664"/>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s-MX" sz="1400" dirty="0">
                <a:solidFill>
                  <a:schemeClr val="tx1"/>
                </a:solidFill>
              </a:rPr>
              <a:t>Se revisarán los apoyos en el Portal Web y la organización tendrá oportunidad de manifestar lo que a su derecho convenga</a:t>
            </a:r>
          </a:p>
        </p:txBody>
      </p:sp>
      <p:sp>
        <p:nvSpPr>
          <p:cNvPr id="13" name="CuadroTexto 12">
            <a:extLst>
              <a:ext uri="{FF2B5EF4-FFF2-40B4-BE49-F238E27FC236}">
                <a16:creationId xmlns:a16="http://schemas.microsoft.com/office/drawing/2014/main" id="{E0B1FAEB-757A-4BC4-9E66-41480DABFCEE}"/>
              </a:ext>
            </a:extLst>
          </p:cNvPr>
          <p:cNvSpPr txBox="1"/>
          <p:nvPr/>
        </p:nvSpPr>
        <p:spPr>
          <a:xfrm>
            <a:off x="7783036" y="4489682"/>
            <a:ext cx="319322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a:t>Si es procedente se eliminará la inconsistencia y contará la afiliación</a:t>
            </a:r>
            <a:endParaRPr lang="es-MX" sz="1300" b="1" dirty="0">
              <a:solidFill>
                <a:srgbClr val="7BC143"/>
              </a:solidFill>
            </a:endParaRPr>
          </a:p>
        </p:txBody>
      </p:sp>
      <p:pic>
        <p:nvPicPr>
          <p:cNvPr id="14" name="Imagen 13">
            <a:extLst>
              <a:ext uri="{FF2B5EF4-FFF2-40B4-BE49-F238E27FC236}">
                <a16:creationId xmlns:a16="http://schemas.microsoft.com/office/drawing/2014/main" id="{D512419D-F6F8-48AB-BBFA-C4DE9D5FF1F0}"/>
              </a:ext>
            </a:extLst>
          </p:cNvPr>
          <p:cNvPicPr>
            <a:picLocks noChangeAspect="1"/>
          </p:cNvPicPr>
          <p:nvPr/>
        </p:nvPicPr>
        <p:blipFill>
          <a:blip r:embed="rId2"/>
          <a:stretch>
            <a:fillRect/>
          </a:stretch>
        </p:blipFill>
        <p:spPr>
          <a:xfrm>
            <a:off x="10994822" y="4479295"/>
            <a:ext cx="540485" cy="569292"/>
          </a:xfrm>
          <a:prstGeom prst="rect">
            <a:avLst/>
          </a:prstGeom>
        </p:spPr>
      </p:pic>
      <p:sp>
        <p:nvSpPr>
          <p:cNvPr id="15" name="CuadroTexto 14">
            <a:extLst>
              <a:ext uri="{FF2B5EF4-FFF2-40B4-BE49-F238E27FC236}">
                <a16:creationId xmlns:a16="http://schemas.microsoft.com/office/drawing/2014/main" id="{B3BD83C9-7756-4796-B9DF-1D9162C3A6E8}"/>
              </a:ext>
            </a:extLst>
          </p:cNvPr>
          <p:cNvSpPr txBox="1"/>
          <p:nvPr/>
        </p:nvSpPr>
        <p:spPr>
          <a:xfrm>
            <a:off x="7783035" y="5233936"/>
            <a:ext cx="3193221" cy="492443"/>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300" dirty="0"/>
              <a:t>De no ser procedente se mantendrá el estatus improcedente de la afiliación</a:t>
            </a:r>
            <a:endParaRPr lang="es-MX" sz="1300" b="1" dirty="0">
              <a:solidFill>
                <a:srgbClr val="7BC143"/>
              </a:solidFill>
            </a:endParaRPr>
          </a:p>
        </p:txBody>
      </p:sp>
      <p:pic>
        <p:nvPicPr>
          <p:cNvPr id="17" name="Imagen 16">
            <a:extLst>
              <a:ext uri="{FF2B5EF4-FFF2-40B4-BE49-F238E27FC236}">
                <a16:creationId xmlns:a16="http://schemas.microsoft.com/office/drawing/2014/main" id="{363A42D5-D77B-4637-A003-C6AA4A3150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833" y1="47167" x2="49833" y2="47167"/>
                      </a14:backgroundRemoval>
                    </a14:imgEffect>
                  </a14:imgLayer>
                </a14:imgProps>
              </a:ext>
            </a:extLst>
          </a:blip>
          <a:stretch>
            <a:fillRect/>
          </a:stretch>
        </p:blipFill>
        <p:spPr>
          <a:xfrm>
            <a:off x="10973827" y="5233936"/>
            <a:ext cx="561480" cy="561480"/>
          </a:xfrm>
          <a:prstGeom prst="rect">
            <a:avLst/>
          </a:prstGeom>
        </p:spPr>
      </p:pic>
      <p:cxnSp>
        <p:nvCxnSpPr>
          <p:cNvPr id="19" name="Conector: angular 18">
            <a:extLst>
              <a:ext uri="{FF2B5EF4-FFF2-40B4-BE49-F238E27FC236}">
                <a16:creationId xmlns:a16="http://schemas.microsoft.com/office/drawing/2014/main" id="{8D71FBD7-8DCD-4ECB-AB88-DD041259B31C}"/>
              </a:ext>
            </a:extLst>
          </p:cNvPr>
          <p:cNvCxnSpPr>
            <a:stCxn id="11" idx="3"/>
            <a:endCxn id="13" idx="1"/>
          </p:cNvCxnSpPr>
          <p:nvPr/>
        </p:nvCxnSpPr>
        <p:spPr>
          <a:xfrm flipV="1">
            <a:off x="7114699" y="4735904"/>
            <a:ext cx="668337" cy="37492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ector: angular 20">
            <a:extLst>
              <a:ext uri="{FF2B5EF4-FFF2-40B4-BE49-F238E27FC236}">
                <a16:creationId xmlns:a16="http://schemas.microsoft.com/office/drawing/2014/main" id="{E51F8E2C-F3D4-403B-8545-F06E073FA6A3}"/>
              </a:ext>
            </a:extLst>
          </p:cNvPr>
          <p:cNvCxnSpPr>
            <a:stCxn id="11" idx="3"/>
            <a:endCxn id="15" idx="1"/>
          </p:cNvCxnSpPr>
          <p:nvPr/>
        </p:nvCxnSpPr>
        <p:spPr>
          <a:xfrm>
            <a:off x="7114699" y="5110825"/>
            <a:ext cx="668336" cy="36933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093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D83A44C-B370-4422-B6B4-66889D7AFF4B}"/>
              </a:ext>
            </a:extLst>
          </p:cNvPr>
          <p:cNvSpPr>
            <a:spLocks noGrp="1"/>
          </p:cNvSpPr>
          <p:nvPr>
            <p:ph type="title"/>
          </p:nvPr>
        </p:nvSpPr>
        <p:spPr>
          <a:xfrm>
            <a:off x="3476846" y="649356"/>
            <a:ext cx="7543579" cy="3508498"/>
          </a:xfrm>
        </p:spPr>
        <p:txBody>
          <a:bodyPr>
            <a:noAutofit/>
          </a:bodyPr>
          <a:lstStyle/>
          <a:p>
            <a:pPr algn="l"/>
            <a:r>
              <a:rPr lang="es-MX" sz="5400" dirty="0"/>
              <a:t>INSTITUTO ESTATAL ELECTORAL</a:t>
            </a:r>
            <a:br>
              <a:rPr lang="es-MX" sz="4800" dirty="0"/>
            </a:br>
            <a:br>
              <a:rPr lang="es-MX" sz="4800" dirty="0"/>
            </a:br>
            <a:r>
              <a:rPr lang="es-MX" sz="2400" dirty="0"/>
              <a:t>Dirección Ejecutiva de Prerrogativas y Partidos Políticos</a:t>
            </a:r>
            <a:endParaRPr lang="es-MX" sz="4800" dirty="0"/>
          </a:p>
        </p:txBody>
      </p:sp>
      <p:sp>
        <p:nvSpPr>
          <p:cNvPr id="3" name="Marcador de contenido 2">
            <a:extLst>
              <a:ext uri="{FF2B5EF4-FFF2-40B4-BE49-F238E27FC236}">
                <a16:creationId xmlns:a16="http://schemas.microsoft.com/office/drawing/2014/main" id="{A4188DD5-8D1E-4950-88C4-3B09DF907586}"/>
              </a:ext>
            </a:extLst>
          </p:cNvPr>
          <p:cNvSpPr>
            <a:spLocks noGrp="1"/>
          </p:cNvSpPr>
          <p:nvPr>
            <p:ph type="body" idx="1"/>
          </p:nvPr>
        </p:nvSpPr>
        <p:spPr>
          <a:xfrm>
            <a:off x="3583172" y="4435403"/>
            <a:ext cx="7322953" cy="1143324"/>
          </a:xfrm>
        </p:spPr>
        <p:txBody>
          <a:bodyPr>
            <a:normAutofit/>
          </a:bodyPr>
          <a:lstStyle/>
          <a:p>
            <a:r>
              <a:rPr lang="es-MX" dirty="0"/>
              <a:t>Mtro. Luis Carlos Esquivel Garza</a:t>
            </a:r>
          </a:p>
          <a:p>
            <a:r>
              <a:rPr lang="es-MX" dirty="0"/>
              <a:t>C.P.  Luz Elva Silva Hernández</a:t>
            </a:r>
          </a:p>
        </p:txBody>
      </p:sp>
    </p:spTree>
    <p:extLst>
      <p:ext uri="{BB962C8B-B14F-4D97-AF65-F5344CB8AC3E}">
        <p14:creationId xmlns:p14="http://schemas.microsoft.com/office/powerpoint/2010/main" val="147614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2BE330-13FD-4164-80A6-1B38BEE52404}"/>
              </a:ext>
            </a:extLst>
          </p:cNvPr>
          <p:cNvSpPr>
            <a:spLocks noGrp="1"/>
          </p:cNvSpPr>
          <p:nvPr>
            <p:ph type="title"/>
          </p:nvPr>
        </p:nvSpPr>
        <p:spPr/>
        <p:txBody>
          <a:bodyPr anchor="t"/>
          <a:lstStyle/>
          <a:p>
            <a:r>
              <a:rPr lang="es-MX" dirty="0"/>
              <a:t>Construcción de las listas de afiliados.</a:t>
            </a:r>
          </a:p>
        </p:txBody>
      </p:sp>
      <p:sp>
        <p:nvSpPr>
          <p:cNvPr id="3" name="Marcador de contenido 2">
            <a:extLst>
              <a:ext uri="{FF2B5EF4-FFF2-40B4-BE49-F238E27FC236}">
                <a16:creationId xmlns:a16="http://schemas.microsoft.com/office/drawing/2014/main" id="{06A1C372-1CD1-4E53-9B29-2F406F69D10F}"/>
              </a:ext>
            </a:extLst>
          </p:cNvPr>
          <p:cNvSpPr>
            <a:spLocks noGrp="1"/>
          </p:cNvSpPr>
          <p:nvPr>
            <p:ph idx="1"/>
          </p:nvPr>
        </p:nvSpPr>
        <p:spPr>
          <a:xfrm>
            <a:off x="3664339" y="545344"/>
            <a:ext cx="7622561" cy="2763343"/>
          </a:xfrm>
        </p:spPr>
        <p:txBody>
          <a:bodyPr anchor="t">
            <a:normAutofit lnSpcReduction="10000"/>
          </a:bodyPr>
          <a:lstStyle/>
          <a:p>
            <a:pPr marL="457200" indent="-457200">
              <a:buAutoNum type="arabicPeriod"/>
            </a:pPr>
            <a:r>
              <a:rPr lang="es-MX" b="1" dirty="0">
                <a:solidFill>
                  <a:srgbClr val="A38D51"/>
                </a:solidFill>
              </a:rPr>
              <a:t>Lista de asistentes a las asambleas.</a:t>
            </a:r>
          </a:p>
          <a:p>
            <a:pPr marL="502920" lvl="1" indent="0" algn="just">
              <a:buNone/>
            </a:pPr>
            <a:r>
              <a:rPr lang="es-MX" dirty="0"/>
              <a:t>Las personas que asistan a las asambleas deberán mostrar ante el IEE su credencial para votar </a:t>
            </a:r>
            <a:r>
              <a:rPr lang="es-MX" u="sng" dirty="0"/>
              <a:t>vigente</a:t>
            </a:r>
            <a:r>
              <a:rPr lang="es-MX" dirty="0"/>
              <a:t> , para que se escanee/capture y se busque en el padrón electoral.</a:t>
            </a:r>
          </a:p>
          <a:p>
            <a:pPr marL="502920" lvl="1" indent="0" algn="just">
              <a:buNone/>
            </a:pPr>
            <a:r>
              <a:rPr lang="es-MX" dirty="0"/>
              <a:t>En ambos casos el Sistema de Registro de Partidos Políticos Locales (SIRPPL) generará la manifestación formal de afiliación, misma que se imprimirá y se firmará por el asistente.</a:t>
            </a:r>
          </a:p>
          <a:p>
            <a:pPr marL="502920" lvl="1" indent="0" algn="just">
              <a:buNone/>
            </a:pPr>
            <a:r>
              <a:rPr lang="es-MX" dirty="0"/>
              <a:t>Las afiliaciones recabadas por asistencia a asambleas estarán sujetas a cotejo con el padrón electoral por parte del INE; así como a revisión de duplicidades con otros partidos políticos o agrupaciones.</a:t>
            </a:r>
            <a:endParaRPr lang="es-MX" b="1" dirty="0">
              <a:solidFill>
                <a:srgbClr val="A38D51"/>
              </a:solidFill>
            </a:endParaRPr>
          </a:p>
          <a:p>
            <a:pPr marL="0" indent="0" algn="just">
              <a:buNone/>
            </a:pPr>
            <a:endParaRPr lang="es-MX" sz="1800" dirty="0"/>
          </a:p>
        </p:txBody>
      </p:sp>
      <p:cxnSp>
        <p:nvCxnSpPr>
          <p:cNvPr id="7" name="Conector recto 6">
            <a:extLst>
              <a:ext uri="{FF2B5EF4-FFF2-40B4-BE49-F238E27FC236}">
                <a16:creationId xmlns:a16="http://schemas.microsoft.com/office/drawing/2014/main" id="{DDFA32A2-C134-4D86-A9FB-88F5ED0B3A52}"/>
              </a:ext>
            </a:extLst>
          </p:cNvPr>
          <p:cNvCxnSpPr>
            <a:cxnSpLocks/>
          </p:cNvCxnSpPr>
          <p:nvPr/>
        </p:nvCxnSpPr>
        <p:spPr>
          <a:xfrm>
            <a:off x="4152452" y="3284627"/>
            <a:ext cx="7134447"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
        <p:nvSpPr>
          <p:cNvPr id="96" name="Marcador de contenido 2">
            <a:extLst>
              <a:ext uri="{FF2B5EF4-FFF2-40B4-BE49-F238E27FC236}">
                <a16:creationId xmlns:a16="http://schemas.microsoft.com/office/drawing/2014/main" id="{001CDE9B-F21F-45E2-AD3D-8D9F30E9101D}"/>
              </a:ext>
            </a:extLst>
          </p:cNvPr>
          <p:cNvSpPr txBox="1">
            <a:spLocks/>
          </p:cNvSpPr>
          <p:nvPr/>
        </p:nvSpPr>
        <p:spPr>
          <a:xfrm>
            <a:off x="3664338" y="3508651"/>
            <a:ext cx="7622561" cy="2972449"/>
          </a:xfrm>
          <a:prstGeom prst="rect">
            <a:avLst/>
          </a:prstGeom>
        </p:spPr>
        <p:txBody>
          <a:bodyPr vert="horz" lIns="91440" tIns="45720" rIns="91440" bIns="45720" rtlCol="0" anchor="t">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s-MX" b="1" dirty="0">
                <a:solidFill>
                  <a:srgbClr val="A38D51"/>
                </a:solidFill>
              </a:rPr>
              <a:t>Lista de afiliados en el resto de la entidad.</a:t>
            </a:r>
          </a:p>
          <a:p>
            <a:pPr marL="502920" lvl="1" indent="0" algn="just">
              <a:buFont typeface="Wingdings 2" pitchFamily="18" charset="2"/>
              <a:buNone/>
            </a:pPr>
            <a:r>
              <a:rPr lang="es-MX" dirty="0"/>
              <a:t>Los auxiliares autorizados por el IEE podrán recabar afiliaciones por medio de la Aplicación Móvil del INE o bien por medio del régimen de excepción en los municipios de alta marginación o con declaratoria de emergencia.</a:t>
            </a:r>
          </a:p>
          <a:p>
            <a:pPr marL="502920" lvl="1" indent="0" algn="just">
              <a:buFont typeface="Wingdings 2" pitchFamily="18" charset="2"/>
              <a:buNone/>
            </a:pPr>
            <a:r>
              <a:rPr lang="es-MX" dirty="0"/>
              <a:t>Se podrán recaban afiliaciones con la modalidad “Mi apoyo” de manera personal por la ciudadanía.</a:t>
            </a:r>
          </a:p>
          <a:p>
            <a:pPr marL="502920" lvl="1" indent="0" algn="just">
              <a:buNone/>
            </a:pPr>
            <a:r>
              <a:rPr lang="es-MX" dirty="0"/>
              <a:t>En ambos casos los apoyos estarán sujetos a revisión por parte del IEE y a cotejo con el padrón electoral por parte del INE para establecer su validez; así como a revisión de duplicidades con otros partidos políticos o agrupaciones.</a:t>
            </a:r>
            <a:endParaRPr lang="es-MX" b="1" dirty="0">
              <a:solidFill>
                <a:srgbClr val="A38D51"/>
              </a:solidFill>
            </a:endParaRPr>
          </a:p>
          <a:p>
            <a:pPr marL="502920" lvl="1" indent="0" algn="just">
              <a:buFont typeface="Wingdings 2" pitchFamily="18" charset="2"/>
              <a:buNone/>
            </a:pPr>
            <a:endParaRPr lang="es-MX" b="1" dirty="0">
              <a:solidFill>
                <a:srgbClr val="A38D51"/>
              </a:solidFill>
            </a:endParaRPr>
          </a:p>
          <a:p>
            <a:pPr marL="0" indent="0" algn="just">
              <a:buFont typeface="Wingdings 2" pitchFamily="18" charset="2"/>
              <a:buNone/>
            </a:pPr>
            <a:endParaRPr lang="es-MX" sz="1800" dirty="0"/>
          </a:p>
        </p:txBody>
      </p:sp>
    </p:spTree>
    <p:extLst>
      <p:ext uri="{BB962C8B-B14F-4D97-AF65-F5344CB8AC3E}">
        <p14:creationId xmlns:p14="http://schemas.microsoft.com/office/powerpoint/2010/main" val="38935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Imagen 89">
            <a:extLst>
              <a:ext uri="{FF2B5EF4-FFF2-40B4-BE49-F238E27FC236}">
                <a16:creationId xmlns:a16="http://schemas.microsoft.com/office/drawing/2014/main" id="{AEB59AFD-6468-467E-82E6-15737D5CDA9E}"/>
              </a:ext>
            </a:extLst>
          </p:cNvPr>
          <p:cNvPicPr>
            <a:picLocks noChangeAspect="1"/>
          </p:cNvPicPr>
          <p:nvPr/>
        </p:nvPicPr>
        <p:blipFill>
          <a:blip r:embed="rId2"/>
          <a:stretch>
            <a:fillRect/>
          </a:stretch>
        </p:blipFill>
        <p:spPr>
          <a:xfrm>
            <a:off x="5961021" y="3212184"/>
            <a:ext cx="356700" cy="356700"/>
          </a:xfrm>
          <a:prstGeom prst="rect">
            <a:avLst/>
          </a:prstGeom>
        </p:spPr>
      </p:pic>
      <p:pic>
        <p:nvPicPr>
          <p:cNvPr id="91" name="Imagen 90">
            <a:extLst>
              <a:ext uri="{FF2B5EF4-FFF2-40B4-BE49-F238E27FC236}">
                <a16:creationId xmlns:a16="http://schemas.microsoft.com/office/drawing/2014/main" id="{E6F0A402-91F3-473C-A976-75A2FAAB0933}"/>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5755327" y="3210748"/>
            <a:ext cx="356700" cy="356700"/>
          </a:xfrm>
          <a:prstGeom prst="rect">
            <a:avLst/>
          </a:prstGeom>
        </p:spPr>
      </p:pic>
      <p:pic>
        <p:nvPicPr>
          <p:cNvPr id="93" name="Imagen 92">
            <a:extLst>
              <a:ext uri="{FF2B5EF4-FFF2-40B4-BE49-F238E27FC236}">
                <a16:creationId xmlns:a16="http://schemas.microsoft.com/office/drawing/2014/main" id="{A2565891-F478-4E6B-887B-CCA9974FE593}"/>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5649029" y="3210748"/>
            <a:ext cx="356700" cy="356700"/>
          </a:xfrm>
          <a:prstGeom prst="rect">
            <a:avLst/>
          </a:prstGeom>
        </p:spPr>
      </p:pic>
      <p:pic>
        <p:nvPicPr>
          <p:cNvPr id="92" name="Imagen 91">
            <a:extLst>
              <a:ext uri="{FF2B5EF4-FFF2-40B4-BE49-F238E27FC236}">
                <a16:creationId xmlns:a16="http://schemas.microsoft.com/office/drawing/2014/main" id="{979F90F6-D851-46EF-948C-C6A0EA3EC074}"/>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5858698" y="3210748"/>
            <a:ext cx="356700" cy="356700"/>
          </a:xfrm>
          <a:prstGeom prst="rect">
            <a:avLst/>
          </a:prstGeom>
        </p:spPr>
      </p:pic>
      <p:pic>
        <p:nvPicPr>
          <p:cNvPr id="67" name="Imagen 66">
            <a:extLst>
              <a:ext uri="{FF2B5EF4-FFF2-40B4-BE49-F238E27FC236}">
                <a16:creationId xmlns:a16="http://schemas.microsoft.com/office/drawing/2014/main" id="{A11F0D3B-CCE9-4E9D-A168-418AFE04DAC2}"/>
              </a:ext>
            </a:extLst>
          </p:cNvPr>
          <p:cNvPicPr>
            <a:picLocks noChangeAspect="1"/>
          </p:cNvPicPr>
          <p:nvPr/>
        </p:nvPicPr>
        <p:blipFill>
          <a:blip r:embed="rId2"/>
          <a:stretch>
            <a:fillRect/>
          </a:stretch>
        </p:blipFill>
        <p:spPr>
          <a:xfrm>
            <a:off x="5957814" y="1920432"/>
            <a:ext cx="356700" cy="356700"/>
          </a:xfrm>
          <a:prstGeom prst="rect">
            <a:avLst/>
          </a:prstGeom>
        </p:spPr>
      </p:pic>
      <p:sp>
        <p:nvSpPr>
          <p:cNvPr id="2" name="Título 1">
            <a:extLst>
              <a:ext uri="{FF2B5EF4-FFF2-40B4-BE49-F238E27FC236}">
                <a16:creationId xmlns:a16="http://schemas.microsoft.com/office/drawing/2014/main" id="{392BE330-13FD-4164-80A6-1B38BEE52404}"/>
              </a:ext>
            </a:extLst>
          </p:cNvPr>
          <p:cNvSpPr>
            <a:spLocks noGrp="1"/>
          </p:cNvSpPr>
          <p:nvPr>
            <p:ph type="title"/>
          </p:nvPr>
        </p:nvSpPr>
        <p:spPr/>
        <p:txBody>
          <a:bodyPr anchor="t"/>
          <a:lstStyle/>
          <a:p>
            <a:r>
              <a:rPr lang="es-MX" dirty="0"/>
              <a:t>Construcción de las listas de afiliados.</a:t>
            </a:r>
          </a:p>
        </p:txBody>
      </p:sp>
      <p:pic>
        <p:nvPicPr>
          <p:cNvPr id="13" name="Imagen 12">
            <a:extLst>
              <a:ext uri="{FF2B5EF4-FFF2-40B4-BE49-F238E27FC236}">
                <a16:creationId xmlns:a16="http://schemas.microsoft.com/office/drawing/2014/main" id="{A1DE45FB-C84C-455C-AE87-AFC4F6F23D90}"/>
              </a:ext>
            </a:extLst>
          </p:cNvPr>
          <p:cNvPicPr>
            <a:picLocks noChangeAspect="1"/>
          </p:cNvPicPr>
          <p:nvPr/>
        </p:nvPicPr>
        <p:blipFill>
          <a:blip r:embed="rId5"/>
          <a:stretch>
            <a:fillRect/>
          </a:stretch>
        </p:blipFill>
        <p:spPr>
          <a:xfrm>
            <a:off x="11142871" y="3082400"/>
            <a:ext cx="540485" cy="569292"/>
          </a:xfrm>
          <a:prstGeom prst="rect">
            <a:avLst/>
          </a:prstGeom>
        </p:spPr>
      </p:pic>
      <p:sp>
        <p:nvSpPr>
          <p:cNvPr id="14" name="CuadroTexto 13">
            <a:extLst>
              <a:ext uri="{FF2B5EF4-FFF2-40B4-BE49-F238E27FC236}">
                <a16:creationId xmlns:a16="http://schemas.microsoft.com/office/drawing/2014/main" id="{AC49E0C3-E578-40AB-99A0-179B741F344B}"/>
              </a:ext>
            </a:extLst>
          </p:cNvPr>
          <p:cNvSpPr txBox="1"/>
          <p:nvPr/>
        </p:nvSpPr>
        <p:spPr>
          <a:xfrm>
            <a:off x="3928956" y="793755"/>
            <a:ext cx="2572127" cy="523220"/>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400" dirty="0"/>
              <a:t>Quien asiste a la asamblea pertenece al distrito o municipio</a:t>
            </a:r>
            <a:endParaRPr lang="es-MX" dirty="0"/>
          </a:p>
        </p:txBody>
      </p:sp>
      <p:pic>
        <p:nvPicPr>
          <p:cNvPr id="15" name="Imagen 14">
            <a:extLst>
              <a:ext uri="{FF2B5EF4-FFF2-40B4-BE49-F238E27FC236}">
                <a16:creationId xmlns:a16="http://schemas.microsoft.com/office/drawing/2014/main" id="{F67E255F-DE9F-4156-A22D-DACAFCEEBEB4}"/>
              </a:ext>
            </a:extLst>
          </p:cNvPr>
          <p:cNvPicPr>
            <a:picLocks noChangeAspect="1"/>
          </p:cNvPicPr>
          <p:nvPr/>
        </p:nvPicPr>
        <p:blipFill>
          <a:blip r:embed="rId2"/>
          <a:stretch>
            <a:fillRect/>
          </a:stretch>
        </p:blipFill>
        <p:spPr>
          <a:xfrm>
            <a:off x="3449937" y="793755"/>
            <a:ext cx="521550" cy="521550"/>
          </a:xfrm>
          <a:prstGeom prst="rect">
            <a:avLst/>
          </a:prstGeom>
        </p:spPr>
      </p:pic>
      <p:sp>
        <p:nvSpPr>
          <p:cNvPr id="18" name="CuadroTexto 17">
            <a:extLst>
              <a:ext uri="{FF2B5EF4-FFF2-40B4-BE49-F238E27FC236}">
                <a16:creationId xmlns:a16="http://schemas.microsoft.com/office/drawing/2014/main" id="{591B1423-4CC8-4F9C-91EC-1C6070372DAD}"/>
              </a:ext>
            </a:extLst>
          </p:cNvPr>
          <p:cNvSpPr txBox="1"/>
          <p:nvPr/>
        </p:nvSpPr>
        <p:spPr>
          <a:xfrm>
            <a:off x="8771528" y="1824072"/>
            <a:ext cx="2183945" cy="58477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600" b="1" dirty="0"/>
              <a:t>Cuenta para la lista de asistentes a asamblea.</a:t>
            </a:r>
            <a:endParaRPr lang="es-MX" sz="2000" b="1" dirty="0"/>
          </a:p>
        </p:txBody>
      </p:sp>
      <p:sp>
        <p:nvSpPr>
          <p:cNvPr id="19" name="CuadroTexto 18">
            <a:extLst>
              <a:ext uri="{FF2B5EF4-FFF2-40B4-BE49-F238E27FC236}">
                <a16:creationId xmlns:a16="http://schemas.microsoft.com/office/drawing/2014/main" id="{35B4704B-23BA-4CE6-A48A-D0368966300F}"/>
              </a:ext>
            </a:extLst>
          </p:cNvPr>
          <p:cNvSpPr txBox="1"/>
          <p:nvPr/>
        </p:nvSpPr>
        <p:spPr>
          <a:xfrm>
            <a:off x="5058232" y="4082828"/>
            <a:ext cx="2183945" cy="307777"/>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400" dirty="0">
                <a:solidFill>
                  <a:srgbClr val="C00000"/>
                </a:solidFill>
              </a:rPr>
              <a:t>NO</a:t>
            </a:r>
            <a:r>
              <a:rPr lang="es-MX" sz="1400" dirty="0"/>
              <a:t> </a:t>
            </a:r>
            <a:r>
              <a:rPr lang="es-MX" sz="1350" dirty="0"/>
              <a:t>cuenta para la asamblea</a:t>
            </a:r>
          </a:p>
        </p:txBody>
      </p:sp>
      <p:sp>
        <p:nvSpPr>
          <p:cNvPr id="26" name="CuadroTexto 25">
            <a:extLst>
              <a:ext uri="{FF2B5EF4-FFF2-40B4-BE49-F238E27FC236}">
                <a16:creationId xmlns:a16="http://schemas.microsoft.com/office/drawing/2014/main" id="{7BD6B513-6B69-4590-A371-5B8619C43795}"/>
              </a:ext>
            </a:extLst>
          </p:cNvPr>
          <p:cNvSpPr txBox="1"/>
          <p:nvPr/>
        </p:nvSpPr>
        <p:spPr>
          <a:xfrm>
            <a:off x="5058232" y="1482133"/>
            <a:ext cx="2183945" cy="307777"/>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400" dirty="0">
                <a:solidFill>
                  <a:srgbClr val="339933"/>
                </a:solidFill>
              </a:rPr>
              <a:t>SÍ</a:t>
            </a:r>
            <a:r>
              <a:rPr lang="es-MX" sz="1400" dirty="0"/>
              <a:t> cuenta para la asamblea</a:t>
            </a:r>
            <a:endParaRPr lang="es-MX" dirty="0"/>
          </a:p>
        </p:txBody>
      </p:sp>
      <p:sp>
        <p:nvSpPr>
          <p:cNvPr id="40" name="CuadroTexto 39">
            <a:extLst>
              <a:ext uri="{FF2B5EF4-FFF2-40B4-BE49-F238E27FC236}">
                <a16:creationId xmlns:a16="http://schemas.microsoft.com/office/drawing/2014/main" id="{AB568094-D2F1-4F6E-891F-F5655B92A40A}"/>
              </a:ext>
            </a:extLst>
          </p:cNvPr>
          <p:cNvSpPr txBox="1"/>
          <p:nvPr/>
        </p:nvSpPr>
        <p:spPr>
          <a:xfrm>
            <a:off x="6207865" y="1955709"/>
            <a:ext cx="2183945" cy="307777"/>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400" dirty="0"/>
              <a:t>Si la asamblea es </a:t>
            </a:r>
            <a:r>
              <a:rPr lang="es-MX" sz="1400" dirty="0">
                <a:solidFill>
                  <a:srgbClr val="339933"/>
                </a:solidFill>
              </a:rPr>
              <a:t>válida</a:t>
            </a:r>
            <a:endParaRPr lang="es-MX" dirty="0">
              <a:solidFill>
                <a:srgbClr val="339933"/>
              </a:solidFill>
            </a:endParaRPr>
          </a:p>
        </p:txBody>
      </p:sp>
      <p:sp>
        <p:nvSpPr>
          <p:cNvPr id="41" name="CuadroTexto 40">
            <a:extLst>
              <a:ext uri="{FF2B5EF4-FFF2-40B4-BE49-F238E27FC236}">
                <a16:creationId xmlns:a16="http://schemas.microsoft.com/office/drawing/2014/main" id="{BA4AD5B1-990B-4E6A-99CA-920B58C184ED}"/>
              </a:ext>
            </a:extLst>
          </p:cNvPr>
          <p:cNvSpPr txBox="1"/>
          <p:nvPr/>
        </p:nvSpPr>
        <p:spPr>
          <a:xfrm>
            <a:off x="6207865" y="3236222"/>
            <a:ext cx="2183945" cy="307777"/>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400" dirty="0"/>
              <a:t>Si la asamblea es </a:t>
            </a:r>
            <a:r>
              <a:rPr lang="es-MX" sz="1400" dirty="0">
                <a:solidFill>
                  <a:srgbClr val="C00000"/>
                </a:solidFill>
              </a:rPr>
              <a:t>inválida</a:t>
            </a:r>
            <a:endParaRPr lang="es-MX" dirty="0">
              <a:solidFill>
                <a:srgbClr val="C00000"/>
              </a:solidFill>
            </a:endParaRPr>
          </a:p>
        </p:txBody>
      </p:sp>
      <p:sp>
        <p:nvSpPr>
          <p:cNvPr id="42" name="CuadroTexto 41">
            <a:extLst>
              <a:ext uri="{FF2B5EF4-FFF2-40B4-BE49-F238E27FC236}">
                <a16:creationId xmlns:a16="http://schemas.microsoft.com/office/drawing/2014/main" id="{6688025B-E855-44CA-94F8-A29B049C0F3C}"/>
              </a:ext>
            </a:extLst>
          </p:cNvPr>
          <p:cNvSpPr txBox="1"/>
          <p:nvPr/>
        </p:nvSpPr>
        <p:spPr>
          <a:xfrm>
            <a:off x="8771528" y="3098605"/>
            <a:ext cx="2183945" cy="58477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600" b="1" dirty="0"/>
              <a:t>Cuenta para la lista del resto de la entidad.</a:t>
            </a:r>
            <a:endParaRPr lang="es-MX" sz="2000" b="1" dirty="0"/>
          </a:p>
        </p:txBody>
      </p:sp>
      <p:pic>
        <p:nvPicPr>
          <p:cNvPr id="43" name="Imagen 42">
            <a:extLst>
              <a:ext uri="{FF2B5EF4-FFF2-40B4-BE49-F238E27FC236}">
                <a16:creationId xmlns:a16="http://schemas.microsoft.com/office/drawing/2014/main" id="{4CE511AA-57E9-4DA9-B53C-A5A099595DBC}"/>
              </a:ext>
            </a:extLst>
          </p:cNvPr>
          <p:cNvPicPr>
            <a:picLocks noChangeAspect="1"/>
          </p:cNvPicPr>
          <p:nvPr/>
        </p:nvPicPr>
        <p:blipFill>
          <a:blip r:embed="rId5"/>
          <a:stretch>
            <a:fillRect/>
          </a:stretch>
        </p:blipFill>
        <p:spPr>
          <a:xfrm>
            <a:off x="11142872" y="1851949"/>
            <a:ext cx="540485" cy="569292"/>
          </a:xfrm>
          <a:prstGeom prst="rect">
            <a:avLst/>
          </a:prstGeom>
        </p:spPr>
      </p:pic>
      <p:cxnSp>
        <p:nvCxnSpPr>
          <p:cNvPr id="45" name="Conector: angular 44">
            <a:extLst>
              <a:ext uri="{FF2B5EF4-FFF2-40B4-BE49-F238E27FC236}">
                <a16:creationId xmlns:a16="http://schemas.microsoft.com/office/drawing/2014/main" id="{4EFACA15-AAB6-4AAF-96D2-EC214624A9D3}"/>
              </a:ext>
            </a:extLst>
          </p:cNvPr>
          <p:cNvCxnSpPr>
            <a:endCxn id="26" idx="1"/>
          </p:cNvCxnSpPr>
          <p:nvPr/>
        </p:nvCxnSpPr>
        <p:spPr>
          <a:xfrm>
            <a:off x="4603898" y="1315305"/>
            <a:ext cx="454334" cy="320717"/>
          </a:xfrm>
          <a:prstGeom prst="bentConnector3">
            <a:avLst>
              <a:gd name="adj1" fmla="val 3195"/>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47">
            <a:extLst>
              <a:ext uri="{FF2B5EF4-FFF2-40B4-BE49-F238E27FC236}">
                <a16:creationId xmlns:a16="http://schemas.microsoft.com/office/drawing/2014/main" id="{14D5ECEB-1ACF-4BA0-ADD3-B3A84C9DF7A6}"/>
              </a:ext>
            </a:extLst>
          </p:cNvPr>
          <p:cNvCxnSpPr>
            <a:cxnSpLocks/>
            <a:endCxn id="19" idx="1"/>
          </p:cNvCxnSpPr>
          <p:nvPr/>
        </p:nvCxnSpPr>
        <p:spPr>
          <a:xfrm rot="16200000" flipH="1">
            <a:off x="3333781" y="2512266"/>
            <a:ext cx="2927182" cy="521719"/>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DFC4AE68-5E52-43CB-B0F5-783B11CFB2AA}"/>
              </a:ext>
            </a:extLst>
          </p:cNvPr>
          <p:cNvSpPr txBox="1"/>
          <p:nvPr/>
        </p:nvSpPr>
        <p:spPr>
          <a:xfrm>
            <a:off x="8771528" y="3944328"/>
            <a:ext cx="2183945" cy="58477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600" b="1" dirty="0"/>
              <a:t>Cuenta para la lista del resto de la entidad.</a:t>
            </a:r>
            <a:endParaRPr lang="es-MX" sz="2000" b="1" dirty="0"/>
          </a:p>
        </p:txBody>
      </p:sp>
      <p:pic>
        <p:nvPicPr>
          <p:cNvPr id="55" name="Imagen 54">
            <a:extLst>
              <a:ext uri="{FF2B5EF4-FFF2-40B4-BE49-F238E27FC236}">
                <a16:creationId xmlns:a16="http://schemas.microsoft.com/office/drawing/2014/main" id="{DA581C09-FF41-4844-B5EC-17BFAFBF2484}"/>
              </a:ext>
            </a:extLst>
          </p:cNvPr>
          <p:cNvPicPr>
            <a:picLocks noChangeAspect="1"/>
          </p:cNvPicPr>
          <p:nvPr/>
        </p:nvPicPr>
        <p:blipFill>
          <a:blip r:embed="rId5"/>
          <a:stretch>
            <a:fillRect/>
          </a:stretch>
        </p:blipFill>
        <p:spPr>
          <a:xfrm>
            <a:off x="11142870" y="3959811"/>
            <a:ext cx="540485" cy="569292"/>
          </a:xfrm>
          <a:prstGeom prst="rect">
            <a:avLst/>
          </a:prstGeom>
        </p:spPr>
      </p:pic>
      <p:pic>
        <p:nvPicPr>
          <p:cNvPr id="56" name="Imagen 55">
            <a:extLst>
              <a:ext uri="{FF2B5EF4-FFF2-40B4-BE49-F238E27FC236}">
                <a16:creationId xmlns:a16="http://schemas.microsoft.com/office/drawing/2014/main" id="{E8C5832D-628C-4842-861E-2BFAA18A4F50}"/>
              </a:ext>
            </a:extLst>
          </p:cNvPr>
          <p:cNvPicPr>
            <a:picLocks noChangeAspect="1"/>
          </p:cNvPicPr>
          <p:nvPr/>
        </p:nvPicPr>
        <p:blipFill>
          <a:blip r:embed="rId2"/>
          <a:stretch>
            <a:fillRect/>
          </a:stretch>
        </p:blipFill>
        <p:spPr>
          <a:xfrm>
            <a:off x="5855491" y="1918067"/>
            <a:ext cx="356700" cy="356700"/>
          </a:xfrm>
          <a:prstGeom prst="rect">
            <a:avLst/>
          </a:prstGeom>
        </p:spPr>
      </p:pic>
      <p:cxnSp>
        <p:nvCxnSpPr>
          <p:cNvPr id="73" name="Conector recto de flecha 72">
            <a:extLst>
              <a:ext uri="{FF2B5EF4-FFF2-40B4-BE49-F238E27FC236}">
                <a16:creationId xmlns:a16="http://schemas.microsoft.com/office/drawing/2014/main" id="{81F4DEAC-7C65-43E0-9915-1EFCF67E970B}"/>
              </a:ext>
            </a:extLst>
          </p:cNvPr>
          <p:cNvCxnSpPr>
            <a:stCxn id="40" idx="3"/>
            <a:endCxn id="18" idx="1"/>
          </p:cNvCxnSpPr>
          <p:nvPr/>
        </p:nvCxnSpPr>
        <p:spPr>
          <a:xfrm>
            <a:off x="8391810" y="2109598"/>
            <a:ext cx="379718" cy="68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Conector recto de flecha 74">
            <a:extLst>
              <a:ext uri="{FF2B5EF4-FFF2-40B4-BE49-F238E27FC236}">
                <a16:creationId xmlns:a16="http://schemas.microsoft.com/office/drawing/2014/main" id="{F753EA15-3BD9-4EC2-BB59-A4C24D521F2F}"/>
              </a:ext>
            </a:extLst>
          </p:cNvPr>
          <p:cNvCxnSpPr>
            <a:cxnSpLocks/>
            <a:stCxn id="41" idx="3"/>
            <a:endCxn id="42" idx="1"/>
          </p:cNvCxnSpPr>
          <p:nvPr/>
        </p:nvCxnSpPr>
        <p:spPr>
          <a:xfrm>
            <a:off x="8391810" y="3390111"/>
            <a:ext cx="379718" cy="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Conector recto de flecha 79">
            <a:extLst>
              <a:ext uri="{FF2B5EF4-FFF2-40B4-BE49-F238E27FC236}">
                <a16:creationId xmlns:a16="http://schemas.microsoft.com/office/drawing/2014/main" id="{9FD5F7EF-373D-4C78-82DC-17652484BB83}"/>
              </a:ext>
            </a:extLst>
          </p:cNvPr>
          <p:cNvCxnSpPr>
            <a:stCxn id="19" idx="3"/>
            <a:endCxn id="54" idx="1"/>
          </p:cNvCxnSpPr>
          <p:nvPr/>
        </p:nvCxnSpPr>
        <p:spPr>
          <a:xfrm flipV="1">
            <a:off x="7242177" y="4236716"/>
            <a:ext cx="152935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1" name="Imagen 80">
            <a:extLst>
              <a:ext uri="{FF2B5EF4-FFF2-40B4-BE49-F238E27FC236}">
                <a16:creationId xmlns:a16="http://schemas.microsoft.com/office/drawing/2014/main" id="{44A7EA91-295E-4D6A-86D1-FF4E81047C07}"/>
              </a:ext>
            </a:extLst>
          </p:cNvPr>
          <p:cNvPicPr>
            <a:picLocks noChangeAspect="1"/>
          </p:cNvPicPr>
          <p:nvPr/>
        </p:nvPicPr>
        <p:blipFill>
          <a:blip r:embed="rId2"/>
          <a:stretch>
            <a:fillRect/>
          </a:stretch>
        </p:blipFill>
        <p:spPr>
          <a:xfrm>
            <a:off x="5649797" y="1916631"/>
            <a:ext cx="356700" cy="356700"/>
          </a:xfrm>
          <a:prstGeom prst="rect">
            <a:avLst/>
          </a:prstGeom>
        </p:spPr>
      </p:pic>
      <p:pic>
        <p:nvPicPr>
          <p:cNvPr id="82" name="Imagen 81">
            <a:extLst>
              <a:ext uri="{FF2B5EF4-FFF2-40B4-BE49-F238E27FC236}">
                <a16:creationId xmlns:a16="http://schemas.microsoft.com/office/drawing/2014/main" id="{142FE5A6-96FC-46B3-B526-1020BBF1D137}"/>
              </a:ext>
            </a:extLst>
          </p:cNvPr>
          <p:cNvPicPr>
            <a:picLocks noChangeAspect="1"/>
          </p:cNvPicPr>
          <p:nvPr/>
        </p:nvPicPr>
        <p:blipFill>
          <a:blip r:embed="rId2"/>
          <a:stretch>
            <a:fillRect/>
          </a:stretch>
        </p:blipFill>
        <p:spPr>
          <a:xfrm>
            <a:off x="5753168" y="1916631"/>
            <a:ext cx="356700" cy="356700"/>
          </a:xfrm>
          <a:prstGeom prst="rect">
            <a:avLst/>
          </a:prstGeom>
        </p:spPr>
      </p:pic>
      <p:pic>
        <p:nvPicPr>
          <p:cNvPr id="83" name="Imagen 82">
            <a:extLst>
              <a:ext uri="{FF2B5EF4-FFF2-40B4-BE49-F238E27FC236}">
                <a16:creationId xmlns:a16="http://schemas.microsoft.com/office/drawing/2014/main" id="{000A0983-2B98-42B6-A0C6-545A2DBC6113}"/>
              </a:ext>
            </a:extLst>
          </p:cNvPr>
          <p:cNvPicPr>
            <a:picLocks noChangeAspect="1"/>
          </p:cNvPicPr>
          <p:nvPr/>
        </p:nvPicPr>
        <p:blipFill>
          <a:blip r:embed="rId2"/>
          <a:stretch>
            <a:fillRect/>
          </a:stretch>
        </p:blipFill>
        <p:spPr>
          <a:xfrm>
            <a:off x="5543499" y="1916631"/>
            <a:ext cx="356700" cy="356700"/>
          </a:xfrm>
          <a:prstGeom prst="rect">
            <a:avLst/>
          </a:prstGeom>
        </p:spPr>
      </p:pic>
      <p:cxnSp>
        <p:nvCxnSpPr>
          <p:cNvPr id="34" name="Conector recto 33">
            <a:extLst>
              <a:ext uri="{FF2B5EF4-FFF2-40B4-BE49-F238E27FC236}">
                <a16:creationId xmlns:a16="http://schemas.microsoft.com/office/drawing/2014/main" id="{042B1381-41C3-4475-905F-AF11A1D06A43}"/>
              </a:ext>
            </a:extLst>
          </p:cNvPr>
          <p:cNvCxnSpPr>
            <a:cxnSpLocks/>
          </p:cNvCxnSpPr>
          <p:nvPr/>
        </p:nvCxnSpPr>
        <p:spPr>
          <a:xfrm>
            <a:off x="4008423" y="2747027"/>
            <a:ext cx="7134447" cy="0"/>
          </a:xfrm>
          <a:prstGeom prst="line">
            <a:avLst/>
          </a:prstGeom>
          <a:ln>
            <a:solidFill>
              <a:srgbClr val="A38D51"/>
            </a:solidFill>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7368BEF6-E81C-4C12-898C-372B40C1F79A}"/>
              </a:ext>
            </a:extLst>
          </p:cNvPr>
          <p:cNvSpPr txBox="1"/>
          <p:nvPr/>
        </p:nvSpPr>
        <p:spPr>
          <a:xfrm>
            <a:off x="3924945" y="4748146"/>
            <a:ext cx="2572127" cy="738664"/>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400" dirty="0"/>
              <a:t>La persona afiliada brinda su información y firma a través de la app o régimen de excepción  </a:t>
            </a:r>
            <a:endParaRPr lang="es-MX" dirty="0"/>
          </a:p>
        </p:txBody>
      </p:sp>
      <p:pic>
        <p:nvPicPr>
          <p:cNvPr id="36" name="Imagen 35">
            <a:extLst>
              <a:ext uri="{FF2B5EF4-FFF2-40B4-BE49-F238E27FC236}">
                <a16:creationId xmlns:a16="http://schemas.microsoft.com/office/drawing/2014/main" id="{F5D45F5E-9374-42BC-80D0-00011838DB18}"/>
              </a:ext>
            </a:extLst>
          </p:cNvPr>
          <p:cNvPicPr>
            <a:picLocks noChangeAspect="1"/>
          </p:cNvPicPr>
          <p:nvPr/>
        </p:nvPicPr>
        <p:blipFill>
          <a:blip r:embed="rId2"/>
          <a:stretch>
            <a:fillRect/>
          </a:stretch>
        </p:blipFill>
        <p:spPr>
          <a:xfrm>
            <a:off x="3449937" y="4858372"/>
            <a:ext cx="521550" cy="521550"/>
          </a:xfrm>
          <a:prstGeom prst="rect">
            <a:avLst/>
          </a:prstGeom>
        </p:spPr>
      </p:pic>
      <p:sp>
        <p:nvSpPr>
          <p:cNvPr id="37" name="CuadroTexto 36">
            <a:extLst>
              <a:ext uri="{FF2B5EF4-FFF2-40B4-BE49-F238E27FC236}">
                <a16:creationId xmlns:a16="http://schemas.microsoft.com/office/drawing/2014/main" id="{F29E61E9-8FE0-4EBD-BD97-CA19EA65F5CE}"/>
              </a:ext>
            </a:extLst>
          </p:cNvPr>
          <p:cNvSpPr txBox="1"/>
          <p:nvPr/>
        </p:nvSpPr>
        <p:spPr>
          <a:xfrm>
            <a:off x="8764892" y="4819018"/>
            <a:ext cx="2183945" cy="584775"/>
          </a:xfrm>
          <a:prstGeom prst="rect">
            <a:avLst/>
          </a:prstGeom>
          <a:noFill/>
          <a:ln>
            <a:solidFill>
              <a:srgbClr val="2A1A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1600" b="1" dirty="0"/>
              <a:t>Cuenta para la lista del resto de la entidad.</a:t>
            </a:r>
            <a:endParaRPr lang="es-MX" sz="2000" b="1" dirty="0"/>
          </a:p>
        </p:txBody>
      </p:sp>
      <p:pic>
        <p:nvPicPr>
          <p:cNvPr id="38" name="Imagen 37">
            <a:extLst>
              <a:ext uri="{FF2B5EF4-FFF2-40B4-BE49-F238E27FC236}">
                <a16:creationId xmlns:a16="http://schemas.microsoft.com/office/drawing/2014/main" id="{87E7F162-43B0-4F18-BC3A-8BE95AA534DF}"/>
              </a:ext>
            </a:extLst>
          </p:cNvPr>
          <p:cNvPicPr>
            <a:picLocks noChangeAspect="1"/>
          </p:cNvPicPr>
          <p:nvPr/>
        </p:nvPicPr>
        <p:blipFill>
          <a:blip r:embed="rId5"/>
          <a:stretch>
            <a:fillRect/>
          </a:stretch>
        </p:blipFill>
        <p:spPr>
          <a:xfrm>
            <a:off x="11142870" y="4834501"/>
            <a:ext cx="540485" cy="569292"/>
          </a:xfrm>
          <a:prstGeom prst="rect">
            <a:avLst/>
          </a:prstGeom>
        </p:spPr>
      </p:pic>
      <p:cxnSp>
        <p:nvCxnSpPr>
          <p:cNvPr id="8" name="Conector recto de flecha 7">
            <a:extLst>
              <a:ext uri="{FF2B5EF4-FFF2-40B4-BE49-F238E27FC236}">
                <a16:creationId xmlns:a16="http://schemas.microsoft.com/office/drawing/2014/main" id="{87F10818-1979-4E2C-9410-145B4272A189}"/>
              </a:ext>
            </a:extLst>
          </p:cNvPr>
          <p:cNvCxnSpPr>
            <a:stCxn id="35" idx="3"/>
            <a:endCxn id="37" idx="1"/>
          </p:cNvCxnSpPr>
          <p:nvPr/>
        </p:nvCxnSpPr>
        <p:spPr>
          <a:xfrm flipV="1">
            <a:off x="6497072" y="5111406"/>
            <a:ext cx="2267820" cy="6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2521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B60F59-DAF8-4263-9E28-D26A1FE837B1}"/>
              </a:ext>
            </a:extLst>
          </p:cNvPr>
          <p:cNvSpPr>
            <a:spLocks noGrp="1"/>
          </p:cNvSpPr>
          <p:nvPr>
            <p:ph type="title"/>
          </p:nvPr>
        </p:nvSpPr>
        <p:spPr/>
        <p:txBody>
          <a:bodyPr anchor="t"/>
          <a:lstStyle/>
          <a:p>
            <a:r>
              <a:rPr lang="es-MX" dirty="0"/>
              <a:t>Realización de asambleas municipales o distritales</a:t>
            </a:r>
          </a:p>
        </p:txBody>
      </p:sp>
      <p:pic>
        <p:nvPicPr>
          <p:cNvPr id="7" name="Imagen 6">
            <a:extLst>
              <a:ext uri="{FF2B5EF4-FFF2-40B4-BE49-F238E27FC236}">
                <a16:creationId xmlns:a16="http://schemas.microsoft.com/office/drawing/2014/main" id="{56621FC3-A115-4C27-8E6F-4B9B54CB2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rot="1570095">
            <a:off x="4394393" y="1455370"/>
            <a:ext cx="6357702" cy="3417307"/>
          </a:xfrm>
          <a:prstGeom prst="rect">
            <a:avLst/>
          </a:prstGeom>
        </p:spPr>
      </p:pic>
      <p:sp>
        <p:nvSpPr>
          <p:cNvPr id="8" name="Marcador de contenido 5">
            <a:extLst>
              <a:ext uri="{FF2B5EF4-FFF2-40B4-BE49-F238E27FC236}">
                <a16:creationId xmlns:a16="http://schemas.microsoft.com/office/drawing/2014/main" id="{31A3F0A1-805E-47D8-84D5-948550B61C9D}"/>
              </a:ext>
            </a:extLst>
          </p:cNvPr>
          <p:cNvSpPr txBox="1">
            <a:spLocks/>
          </p:cNvSpPr>
          <p:nvPr/>
        </p:nvSpPr>
        <p:spPr>
          <a:xfrm>
            <a:off x="2772644" y="4562225"/>
            <a:ext cx="9601200" cy="533401"/>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s-MX" sz="2800" b="1" dirty="0">
                <a:solidFill>
                  <a:srgbClr val="A38D51"/>
                </a:solidFill>
              </a:rPr>
              <a:t>18 - FEBRERO - 2022</a:t>
            </a:r>
          </a:p>
        </p:txBody>
      </p:sp>
    </p:spTree>
    <p:extLst>
      <p:ext uri="{BB962C8B-B14F-4D97-AF65-F5344CB8AC3E}">
        <p14:creationId xmlns:p14="http://schemas.microsoft.com/office/powerpoint/2010/main" val="270984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B60F59-DAF8-4263-9E28-D26A1FE837B1}"/>
              </a:ext>
            </a:extLst>
          </p:cNvPr>
          <p:cNvSpPr>
            <a:spLocks noGrp="1"/>
          </p:cNvSpPr>
          <p:nvPr>
            <p:ph type="title"/>
          </p:nvPr>
        </p:nvSpPr>
        <p:spPr/>
        <p:txBody>
          <a:bodyPr anchor="t"/>
          <a:lstStyle/>
          <a:p>
            <a:r>
              <a:rPr lang="es-MX" dirty="0"/>
              <a:t>Uso del Sistema de Captación de Datos</a:t>
            </a:r>
          </a:p>
        </p:txBody>
      </p:sp>
      <p:sp>
        <p:nvSpPr>
          <p:cNvPr id="6" name="Marcador de contenido 5">
            <a:extLst>
              <a:ext uri="{FF2B5EF4-FFF2-40B4-BE49-F238E27FC236}">
                <a16:creationId xmlns:a16="http://schemas.microsoft.com/office/drawing/2014/main" id="{D03980A7-1DEB-46EC-BA42-D6CF80E6AB1B}"/>
              </a:ext>
            </a:extLst>
          </p:cNvPr>
          <p:cNvSpPr>
            <a:spLocks noGrp="1"/>
          </p:cNvSpPr>
          <p:nvPr>
            <p:ph sz="half" idx="2"/>
          </p:nvPr>
        </p:nvSpPr>
        <p:spPr>
          <a:xfrm>
            <a:off x="3717758" y="868680"/>
            <a:ext cx="7575082" cy="5120640"/>
          </a:xfrm>
        </p:spPr>
        <p:txBody>
          <a:bodyPr anchor="ctr">
            <a:normAutofit fontScale="92500" lnSpcReduction="20000"/>
          </a:bodyPr>
          <a:lstStyle/>
          <a:p>
            <a:pPr marL="0" indent="0">
              <a:buNone/>
            </a:pPr>
            <a:r>
              <a:rPr lang="es-MX" dirty="0"/>
              <a:t>Es obligación de las Organizaciones que pretendan constituirse como partidos políticos locales:</a:t>
            </a:r>
          </a:p>
          <a:p>
            <a:r>
              <a:rPr lang="es-MX" dirty="0">
                <a:solidFill>
                  <a:srgbClr val="A38D51"/>
                </a:solidFill>
              </a:rPr>
              <a:t>Proporcionar al IEE de los datos requeridos para el acceso al SIRPPL y al Portal Web.</a:t>
            </a:r>
          </a:p>
          <a:p>
            <a:pPr marL="502920" lvl="1" indent="0">
              <a:buNone/>
            </a:pPr>
            <a:r>
              <a:rPr lang="es-MX" dirty="0"/>
              <a:t>Denominación de la Organización</a:t>
            </a:r>
          </a:p>
          <a:p>
            <a:pPr marL="502920" lvl="1" indent="0">
              <a:buNone/>
            </a:pPr>
            <a:r>
              <a:rPr lang="es-MX" dirty="0"/>
              <a:t>Denominación preliminar del Partido Político</a:t>
            </a:r>
          </a:p>
          <a:p>
            <a:pPr marL="502920" lvl="1" indent="0">
              <a:buNone/>
            </a:pPr>
            <a:r>
              <a:rPr lang="es-MX" dirty="0"/>
              <a:t>Nombre del representante legal</a:t>
            </a:r>
          </a:p>
          <a:p>
            <a:pPr marL="502920" lvl="1" indent="0">
              <a:buNone/>
            </a:pPr>
            <a:r>
              <a:rPr lang="es-MX" dirty="0"/>
              <a:t>Domicilio completo, correo electrónico para notificaciones y teléfono</a:t>
            </a:r>
          </a:p>
          <a:p>
            <a:pPr marL="502920" lvl="1" indent="0">
              <a:buNone/>
            </a:pPr>
            <a:r>
              <a:rPr lang="es-MX" dirty="0"/>
              <a:t>Emblema del Partido Político</a:t>
            </a:r>
          </a:p>
          <a:p>
            <a:pPr marL="502920" lvl="1" indent="0">
              <a:buNone/>
            </a:pPr>
            <a:r>
              <a:rPr lang="es-MX" dirty="0"/>
              <a:t>Correo electrónico de la Organización y el tipo de cuente (</a:t>
            </a:r>
            <a:r>
              <a:rPr lang="es-MX" i="1" u="sng" dirty="0"/>
              <a:t>Google, FB, Tw</a:t>
            </a:r>
            <a:r>
              <a:rPr lang="es-MX" dirty="0"/>
              <a:t>)</a:t>
            </a:r>
            <a:endParaRPr lang="es-MX" dirty="0">
              <a:solidFill>
                <a:srgbClr val="A38D51"/>
              </a:solidFill>
            </a:endParaRPr>
          </a:p>
          <a:p>
            <a:r>
              <a:rPr lang="es-MX" dirty="0">
                <a:solidFill>
                  <a:srgbClr val="A38D51"/>
                </a:solidFill>
              </a:rPr>
              <a:t>Remitir los FURA de las personas auxiliares.</a:t>
            </a:r>
          </a:p>
          <a:p>
            <a:r>
              <a:rPr lang="es-MX" dirty="0">
                <a:solidFill>
                  <a:srgbClr val="A38D51"/>
                </a:solidFill>
              </a:rPr>
              <a:t>Registrar y dar de alta a los auxiliares en el portal web.</a:t>
            </a:r>
          </a:p>
          <a:p>
            <a:r>
              <a:rPr lang="es-MX" dirty="0">
                <a:solidFill>
                  <a:srgbClr val="A38D51"/>
                </a:solidFill>
              </a:rPr>
              <a:t>Resguardar la información y una copia de la CPV de los auxiliares, así como una carta responsiva manifestando tener conocimiento de sus obligaciones con el tratamiento de datos personales.</a:t>
            </a:r>
          </a:p>
          <a:p>
            <a:r>
              <a:rPr lang="es-MX" dirty="0">
                <a:solidFill>
                  <a:srgbClr val="A38D51"/>
                </a:solidFill>
              </a:rPr>
              <a:t>Avisar por escrito al IEE si se da de baja a un auxiliar, así como el motivo.</a:t>
            </a:r>
            <a:endParaRPr lang="es-MX" sz="1800" dirty="0">
              <a:solidFill>
                <a:srgbClr val="A38D51"/>
              </a:solidFill>
            </a:endParaRPr>
          </a:p>
          <a:p>
            <a:pPr marL="0" indent="0">
              <a:buNone/>
            </a:pPr>
            <a:r>
              <a:rPr lang="es-MX" sz="1800" dirty="0">
                <a:solidFill>
                  <a:srgbClr val="A38D51"/>
                </a:solidFill>
              </a:rPr>
              <a:t>Entre otros considerados en los Lineamientos de Verificación, en su artículo 10.</a:t>
            </a:r>
            <a:endParaRPr lang="es-MX" sz="1800" dirty="0"/>
          </a:p>
        </p:txBody>
      </p:sp>
    </p:spTree>
    <p:extLst>
      <p:ext uri="{BB962C8B-B14F-4D97-AF65-F5344CB8AC3E}">
        <p14:creationId xmlns:p14="http://schemas.microsoft.com/office/powerpoint/2010/main" val="154027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11245516"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idx="1"/>
          </p:nvPr>
        </p:nvSpPr>
        <p:spPr>
          <a:xfrm>
            <a:off x="914400" y="575340"/>
            <a:ext cx="10173812" cy="1036881"/>
          </a:xfrm>
        </p:spPr>
        <p:txBody>
          <a:bodyPr anchor="t"/>
          <a:lstStyle/>
          <a:p>
            <a:pPr marL="0" indent="0" algn="just">
              <a:buNone/>
            </a:pPr>
            <a:r>
              <a:rPr lang="es-MX" dirty="0"/>
              <a:t>Una vez que la Organización presente sus datos al IEE, este remitirá la información al INE para la generación de cuentas de acceso al SIRPPL y al Portal Web del Sistema de Captación de Datos. </a:t>
            </a:r>
          </a:p>
        </p:txBody>
      </p:sp>
      <p:sp>
        <p:nvSpPr>
          <p:cNvPr id="7" name="Marcador de contenido 5">
            <a:extLst>
              <a:ext uri="{FF2B5EF4-FFF2-40B4-BE49-F238E27FC236}">
                <a16:creationId xmlns:a16="http://schemas.microsoft.com/office/drawing/2014/main" id="{9C7DECB5-D3EE-4DF8-83C8-D6832CA0DCD5}"/>
              </a:ext>
            </a:extLst>
          </p:cNvPr>
          <p:cNvSpPr txBox="1">
            <a:spLocks/>
          </p:cNvSpPr>
          <p:nvPr/>
        </p:nvSpPr>
        <p:spPr>
          <a:xfrm>
            <a:off x="1270444" y="1726217"/>
            <a:ext cx="1171964" cy="533401"/>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s-MX" sz="2200" dirty="0">
                <a:solidFill>
                  <a:srgbClr val="A38D51"/>
                </a:solidFill>
              </a:rPr>
              <a:t>SIRPPL: </a:t>
            </a:r>
          </a:p>
        </p:txBody>
      </p:sp>
      <p:sp>
        <p:nvSpPr>
          <p:cNvPr id="9" name="Marcador de contenido 5">
            <a:extLst>
              <a:ext uri="{FF2B5EF4-FFF2-40B4-BE49-F238E27FC236}">
                <a16:creationId xmlns:a16="http://schemas.microsoft.com/office/drawing/2014/main" id="{32DE0D61-1F69-4E6E-A9B5-1BF6BC9A2853}"/>
              </a:ext>
            </a:extLst>
          </p:cNvPr>
          <p:cNvSpPr txBox="1">
            <a:spLocks/>
          </p:cNvSpPr>
          <p:nvPr/>
        </p:nvSpPr>
        <p:spPr>
          <a:xfrm>
            <a:off x="1043749" y="2455892"/>
            <a:ext cx="1625354" cy="533401"/>
          </a:xfrm>
          <a:prstGeom prst="rect">
            <a:avLst/>
          </a:prstGeom>
        </p:spPr>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s-MX" sz="2400" dirty="0">
                <a:solidFill>
                  <a:srgbClr val="A38D51"/>
                </a:solidFill>
              </a:rPr>
              <a:t>Portal Web: </a:t>
            </a:r>
          </a:p>
        </p:txBody>
      </p:sp>
      <p:sp>
        <p:nvSpPr>
          <p:cNvPr id="10" name="Marcador de contenido 5">
            <a:extLst>
              <a:ext uri="{FF2B5EF4-FFF2-40B4-BE49-F238E27FC236}">
                <a16:creationId xmlns:a16="http://schemas.microsoft.com/office/drawing/2014/main" id="{F875ED22-8F5C-4D78-8E7E-604430DB2260}"/>
              </a:ext>
            </a:extLst>
          </p:cNvPr>
          <p:cNvSpPr txBox="1">
            <a:spLocks/>
          </p:cNvSpPr>
          <p:nvPr/>
        </p:nvSpPr>
        <p:spPr>
          <a:xfrm>
            <a:off x="2466898" y="2480122"/>
            <a:ext cx="8693235" cy="1761283"/>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just">
              <a:buFont typeface="Wingdings 2" pitchFamily="18" charset="2"/>
              <a:buNone/>
            </a:pPr>
            <a:r>
              <a:rPr lang="es-MX" dirty="0"/>
              <a:t>Servirá para gestión de auxiliares y consulta de avances preliminares. </a:t>
            </a:r>
          </a:p>
          <a:p>
            <a:pPr marL="0" indent="0" algn="just">
              <a:buFont typeface="Wingdings 2" pitchFamily="18" charset="2"/>
              <a:buNone/>
            </a:pPr>
            <a:r>
              <a:rPr lang="es-MX" dirty="0"/>
              <a:t>En el correo electrónico el representante legal recibirá un mensaje de la Dirección Ejecutiva del Registro Federal de Electores con el usuario y la liga de acceso.</a:t>
            </a:r>
          </a:p>
        </p:txBody>
      </p:sp>
      <p:grpSp>
        <p:nvGrpSpPr>
          <p:cNvPr id="21" name="Grupo 20">
            <a:extLst>
              <a:ext uri="{FF2B5EF4-FFF2-40B4-BE49-F238E27FC236}">
                <a16:creationId xmlns:a16="http://schemas.microsoft.com/office/drawing/2014/main" id="{953C3DDD-EA8E-4D48-A2A9-B02146DC6691}"/>
              </a:ext>
            </a:extLst>
          </p:cNvPr>
          <p:cNvGrpSpPr/>
          <p:nvPr/>
        </p:nvGrpSpPr>
        <p:grpSpPr>
          <a:xfrm>
            <a:off x="2523277" y="3657713"/>
            <a:ext cx="2732563" cy="2952952"/>
            <a:chOff x="3894880" y="3694367"/>
            <a:chExt cx="2732563" cy="2952952"/>
          </a:xfrm>
        </p:grpSpPr>
        <p:pic>
          <p:nvPicPr>
            <p:cNvPr id="15" name="Imagen 14">
              <a:extLst>
                <a:ext uri="{FF2B5EF4-FFF2-40B4-BE49-F238E27FC236}">
                  <a16:creationId xmlns:a16="http://schemas.microsoft.com/office/drawing/2014/main" id="{3424310E-2FED-4D8F-9A7F-CF4B85B67471}"/>
                </a:ext>
              </a:extLst>
            </p:cNvPr>
            <p:cNvPicPr>
              <a:picLocks noChangeAspect="1"/>
            </p:cNvPicPr>
            <p:nvPr/>
          </p:nvPicPr>
          <p:blipFill rotWithShape="1">
            <a:blip r:embed="rId2"/>
            <a:srcRect l="73626" t="32100" r="15230" b="28210"/>
            <a:stretch/>
          </p:blipFill>
          <p:spPr>
            <a:xfrm>
              <a:off x="3894880" y="3694367"/>
              <a:ext cx="2732563" cy="2952952"/>
            </a:xfrm>
            <a:prstGeom prst="rect">
              <a:avLst/>
            </a:prstGeom>
          </p:spPr>
        </p:pic>
        <p:sp>
          <p:nvSpPr>
            <p:cNvPr id="16" name="Rectángulo 15">
              <a:extLst>
                <a:ext uri="{FF2B5EF4-FFF2-40B4-BE49-F238E27FC236}">
                  <a16:creationId xmlns:a16="http://schemas.microsoft.com/office/drawing/2014/main" id="{A6F604D6-3AE4-4D28-9156-5FF04AE227A5}"/>
                </a:ext>
              </a:extLst>
            </p:cNvPr>
            <p:cNvSpPr/>
            <p:nvPr/>
          </p:nvSpPr>
          <p:spPr>
            <a:xfrm>
              <a:off x="4114799" y="3821370"/>
              <a:ext cx="2257425" cy="27437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334681E0-160E-4B1A-B4AE-23D70CF2C4DE}"/>
                </a:ext>
              </a:extLst>
            </p:cNvPr>
            <p:cNvSpPr/>
            <p:nvPr/>
          </p:nvSpPr>
          <p:spPr>
            <a:xfrm>
              <a:off x="4132448" y="4489292"/>
              <a:ext cx="2257425" cy="274379"/>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EAD79148-1F63-4EE2-A732-5ECEC1AD141E}"/>
                </a:ext>
              </a:extLst>
            </p:cNvPr>
            <p:cNvSpPr/>
            <p:nvPr/>
          </p:nvSpPr>
          <p:spPr>
            <a:xfrm>
              <a:off x="4780148" y="4755318"/>
              <a:ext cx="1609725" cy="166931"/>
            </a:xfrm>
            <a:prstGeom prst="rect">
              <a:avLst/>
            </a:prstGeom>
            <a:solidFill>
              <a:srgbClr val="FC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a:extLst>
                <a:ext uri="{FF2B5EF4-FFF2-40B4-BE49-F238E27FC236}">
                  <a16:creationId xmlns:a16="http://schemas.microsoft.com/office/drawing/2014/main" id="{BBCEF0F5-E864-411C-82FF-FF5C65B670E6}"/>
                </a:ext>
              </a:extLst>
            </p:cNvPr>
            <p:cNvSpPr/>
            <p:nvPr/>
          </p:nvSpPr>
          <p:spPr>
            <a:xfrm>
              <a:off x="4762499" y="4886905"/>
              <a:ext cx="1609725" cy="166931"/>
            </a:xfrm>
            <a:prstGeom prst="rect">
              <a:avLst/>
            </a:prstGeom>
            <a:solidFill>
              <a:srgbClr val="FC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a:extLst>
                <a:ext uri="{FF2B5EF4-FFF2-40B4-BE49-F238E27FC236}">
                  <a16:creationId xmlns:a16="http://schemas.microsoft.com/office/drawing/2014/main" id="{1223327F-37FA-4E42-BC62-9FD75859B5BD}"/>
                </a:ext>
              </a:extLst>
            </p:cNvPr>
            <p:cNvSpPr/>
            <p:nvPr/>
          </p:nvSpPr>
          <p:spPr>
            <a:xfrm>
              <a:off x="4780147" y="5180184"/>
              <a:ext cx="1609725" cy="166931"/>
            </a:xfrm>
            <a:prstGeom prst="rect">
              <a:avLst/>
            </a:prstGeom>
            <a:solidFill>
              <a:srgbClr val="FC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22" name="Conector recto de flecha 21">
            <a:extLst>
              <a:ext uri="{FF2B5EF4-FFF2-40B4-BE49-F238E27FC236}">
                <a16:creationId xmlns:a16="http://schemas.microsoft.com/office/drawing/2014/main" id="{FFCB4376-3740-4601-92E0-0F4912CD650E}"/>
              </a:ext>
            </a:extLst>
          </p:cNvPr>
          <p:cNvCxnSpPr>
            <a:cxnSpLocks/>
          </p:cNvCxnSpPr>
          <p:nvPr/>
        </p:nvCxnSpPr>
        <p:spPr>
          <a:xfrm>
            <a:off x="4561645" y="3938922"/>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FF1A9616-48FE-426D-B82C-4D717BBAD40B}"/>
              </a:ext>
            </a:extLst>
          </p:cNvPr>
          <p:cNvSpPr txBox="1"/>
          <p:nvPr/>
        </p:nvSpPr>
        <p:spPr>
          <a:xfrm>
            <a:off x="5956780" y="3805611"/>
            <a:ext cx="4800600" cy="261610"/>
          </a:xfrm>
          <a:prstGeom prst="rect">
            <a:avLst/>
          </a:prstGeom>
          <a:noFill/>
        </p:spPr>
        <p:txBody>
          <a:bodyPr wrap="square" rtlCol="0">
            <a:spAutoFit/>
          </a:bodyPr>
          <a:lstStyle/>
          <a:p>
            <a:r>
              <a:rPr lang="es-MX" sz="1100" dirty="0"/>
              <a:t>Nombre del representante</a:t>
            </a:r>
          </a:p>
        </p:txBody>
      </p:sp>
      <p:cxnSp>
        <p:nvCxnSpPr>
          <p:cNvPr id="24" name="Conector recto de flecha 23">
            <a:extLst>
              <a:ext uri="{FF2B5EF4-FFF2-40B4-BE49-F238E27FC236}">
                <a16:creationId xmlns:a16="http://schemas.microsoft.com/office/drawing/2014/main" id="{C3F08119-C81F-4401-BBBC-9800AFA10E83}"/>
              </a:ext>
            </a:extLst>
          </p:cNvPr>
          <p:cNvCxnSpPr>
            <a:cxnSpLocks/>
          </p:cNvCxnSpPr>
          <p:nvPr/>
        </p:nvCxnSpPr>
        <p:spPr>
          <a:xfrm>
            <a:off x="3408544" y="4802129"/>
            <a:ext cx="254823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C8AC0BC2-45A7-4AD1-8D13-11A293592E7A}"/>
              </a:ext>
            </a:extLst>
          </p:cNvPr>
          <p:cNvSpPr txBox="1"/>
          <p:nvPr/>
        </p:nvSpPr>
        <p:spPr>
          <a:xfrm>
            <a:off x="5956780" y="4671324"/>
            <a:ext cx="4800600" cy="261610"/>
          </a:xfrm>
          <a:prstGeom prst="rect">
            <a:avLst/>
          </a:prstGeom>
          <a:noFill/>
        </p:spPr>
        <p:txBody>
          <a:bodyPr wrap="square" rtlCol="0">
            <a:spAutoFit/>
          </a:bodyPr>
          <a:lstStyle/>
          <a:p>
            <a:r>
              <a:rPr lang="es-MX" sz="1100" dirty="0"/>
              <a:t>Periodo : hasta diciembre de 2022</a:t>
            </a:r>
          </a:p>
        </p:txBody>
      </p:sp>
      <p:cxnSp>
        <p:nvCxnSpPr>
          <p:cNvPr id="27" name="Conector recto de flecha 26">
            <a:extLst>
              <a:ext uri="{FF2B5EF4-FFF2-40B4-BE49-F238E27FC236}">
                <a16:creationId xmlns:a16="http://schemas.microsoft.com/office/drawing/2014/main" id="{10461F55-942F-4A4C-B8EB-DD7EFDD6E6E5}"/>
              </a:ext>
            </a:extLst>
          </p:cNvPr>
          <p:cNvCxnSpPr>
            <a:cxnSpLocks/>
          </p:cNvCxnSpPr>
          <p:nvPr/>
        </p:nvCxnSpPr>
        <p:spPr>
          <a:xfrm>
            <a:off x="3418678" y="4960115"/>
            <a:ext cx="254823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82C1A1E6-0B7C-4167-B6FA-728B7D9B79EB}"/>
              </a:ext>
            </a:extLst>
          </p:cNvPr>
          <p:cNvSpPr txBox="1"/>
          <p:nvPr/>
        </p:nvSpPr>
        <p:spPr>
          <a:xfrm>
            <a:off x="5950034" y="4833538"/>
            <a:ext cx="4800600" cy="261610"/>
          </a:xfrm>
          <a:prstGeom prst="rect">
            <a:avLst/>
          </a:prstGeom>
          <a:noFill/>
        </p:spPr>
        <p:txBody>
          <a:bodyPr wrap="square" rtlCol="0">
            <a:spAutoFit/>
          </a:bodyPr>
          <a:lstStyle/>
          <a:p>
            <a:r>
              <a:rPr lang="es-MX" sz="1100" dirty="0"/>
              <a:t>Clave de identificación de la organización en el Sistema</a:t>
            </a:r>
          </a:p>
        </p:txBody>
      </p:sp>
      <p:cxnSp>
        <p:nvCxnSpPr>
          <p:cNvPr id="29" name="Conector recto de flecha 28">
            <a:extLst>
              <a:ext uri="{FF2B5EF4-FFF2-40B4-BE49-F238E27FC236}">
                <a16:creationId xmlns:a16="http://schemas.microsoft.com/office/drawing/2014/main" id="{237E34F4-4C60-4F0B-A6BB-A77B374CEC0F}"/>
              </a:ext>
            </a:extLst>
          </p:cNvPr>
          <p:cNvCxnSpPr>
            <a:cxnSpLocks/>
          </p:cNvCxnSpPr>
          <p:nvPr/>
        </p:nvCxnSpPr>
        <p:spPr>
          <a:xfrm>
            <a:off x="3744151" y="5223139"/>
            <a:ext cx="2222763" cy="38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D3BEFC49-BA38-4EF5-BC14-0AB57538F87E}"/>
              </a:ext>
            </a:extLst>
          </p:cNvPr>
          <p:cNvSpPr txBox="1"/>
          <p:nvPr/>
        </p:nvSpPr>
        <p:spPr>
          <a:xfrm>
            <a:off x="5988196" y="5087616"/>
            <a:ext cx="4800600" cy="261610"/>
          </a:xfrm>
          <a:prstGeom prst="rect">
            <a:avLst/>
          </a:prstGeom>
          <a:noFill/>
        </p:spPr>
        <p:txBody>
          <a:bodyPr wrap="square" rtlCol="0">
            <a:spAutoFit/>
          </a:bodyPr>
          <a:lstStyle/>
          <a:p>
            <a:r>
              <a:rPr lang="es-MX" sz="1100" dirty="0"/>
              <a:t>Tipo de autenticación (Google / Facebook / Twitter) y usuario para ingreso</a:t>
            </a:r>
          </a:p>
        </p:txBody>
      </p:sp>
      <p:cxnSp>
        <p:nvCxnSpPr>
          <p:cNvPr id="32" name="Conector recto de flecha 31">
            <a:extLst>
              <a:ext uri="{FF2B5EF4-FFF2-40B4-BE49-F238E27FC236}">
                <a16:creationId xmlns:a16="http://schemas.microsoft.com/office/drawing/2014/main" id="{4784CD60-A7A4-4004-ADF8-FF740A09720D}"/>
              </a:ext>
            </a:extLst>
          </p:cNvPr>
          <p:cNvCxnSpPr>
            <a:cxnSpLocks/>
          </p:cNvCxnSpPr>
          <p:nvPr/>
        </p:nvCxnSpPr>
        <p:spPr>
          <a:xfrm>
            <a:off x="4144457" y="6362895"/>
            <a:ext cx="180557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B1D71A7F-563C-413C-85BC-0A81A38AE773}"/>
              </a:ext>
            </a:extLst>
          </p:cNvPr>
          <p:cNvSpPr txBox="1"/>
          <p:nvPr/>
        </p:nvSpPr>
        <p:spPr>
          <a:xfrm>
            <a:off x="5950034" y="6232090"/>
            <a:ext cx="4800600" cy="261610"/>
          </a:xfrm>
          <a:prstGeom prst="rect">
            <a:avLst/>
          </a:prstGeom>
          <a:noFill/>
        </p:spPr>
        <p:txBody>
          <a:bodyPr wrap="square" rtlCol="0">
            <a:spAutoFit/>
          </a:bodyPr>
          <a:lstStyle/>
          <a:p>
            <a:r>
              <a:rPr lang="es-MX" sz="1100" dirty="0"/>
              <a:t>Liga de acceso al portal web del sistema</a:t>
            </a:r>
          </a:p>
        </p:txBody>
      </p:sp>
      <p:sp>
        <p:nvSpPr>
          <p:cNvPr id="25" name="Marcador de contenido 5">
            <a:extLst>
              <a:ext uri="{FF2B5EF4-FFF2-40B4-BE49-F238E27FC236}">
                <a16:creationId xmlns:a16="http://schemas.microsoft.com/office/drawing/2014/main" id="{1C67E662-4399-4C32-8E17-D58AD8F74DD9}"/>
              </a:ext>
            </a:extLst>
          </p:cNvPr>
          <p:cNvSpPr txBox="1">
            <a:spLocks/>
          </p:cNvSpPr>
          <p:nvPr/>
        </p:nvSpPr>
        <p:spPr>
          <a:xfrm>
            <a:off x="2455016" y="1726520"/>
            <a:ext cx="8693235" cy="1761283"/>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just">
              <a:buFont typeface="Wingdings 2" pitchFamily="18" charset="2"/>
              <a:buNone/>
            </a:pPr>
            <a:r>
              <a:rPr lang="es-MX" dirty="0"/>
              <a:t>Servirá para la carga de datos de régimen de excepción.  </a:t>
            </a:r>
          </a:p>
        </p:txBody>
      </p:sp>
    </p:spTree>
    <p:extLst>
      <p:ext uri="{BB962C8B-B14F-4D97-AF65-F5344CB8AC3E}">
        <p14:creationId xmlns:p14="http://schemas.microsoft.com/office/powerpoint/2010/main" val="267032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37283936-0C77-4A30-A97F-A431D5213BD3}"/>
              </a:ext>
            </a:extLst>
          </p:cNvPr>
          <p:cNvSpPr/>
          <p:nvPr/>
        </p:nvSpPr>
        <p:spPr>
          <a:xfrm>
            <a:off x="473242" y="288758"/>
            <a:ext cx="11245516" cy="635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5">
            <a:extLst>
              <a:ext uri="{FF2B5EF4-FFF2-40B4-BE49-F238E27FC236}">
                <a16:creationId xmlns:a16="http://schemas.microsoft.com/office/drawing/2014/main" id="{D79E1BA3-CFAE-4056-8257-79F312D43610}"/>
              </a:ext>
            </a:extLst>
          </p:cNvPr>
          <p:cNvSpPr>
            <a:spLocks noGrp="1"/>
          </p:cNvSpPr>
          <p:nvPr>
            <p:ph idx="1"/>
          </p:nvPr>
        </p:nvSpPr>
        <p:spPr>
          <a:xfrm>
            <a:off x="914400" y="575340"/>
            <a:ext cx="10173812" cy="1036881"/>
          </a:xfrm>
        </p:spPr>
        <p:txBody>
          <a:bodyPr anchor="t"/>
          <a:lstStyle/>
          <a:p>
            <a:pPr marL="0" indent="0" algn="just">
              <a:buNone/>
            </a:pPr>
            <a:r>
              <a:rPr lang="es-MX" sz="2200" dirty="0">
                <a:solidFill>
                  <a:srgbClr val="A38D51"/>
                </a:solidFill>
              </a:rPr>
              <a:t>Formato Único de Registro de Auxiliares</a:t>
            </a:r>
            <a:r>
              <a:rPr lang="es-MX" dirty="0"/>
              <a:t>.</a:t>
            </a:r>
          </a:p>
          <a:p>
            <a:pPr marL="0" indent="0" algn="just">
              <a:buNone/>
            </a:pPr>
            <a:r>
              <a:rPr lang="es-MX" dirty="0"/>
              <a:t> Se entregará al IEE un formato por auxiliar. El formato está disponible en el sitio del Instituto.</a:t>
            </a:r>
          </a:p>
        </p:txBody>
      </p:sp>
      <p:pic>
        <p:nvPicPr>
          <p:cNvPr id="5" name="Imagen 4">
            <a:extLst>
              <a:ext uri="{FF2B5EF4-FFF2-40B4-BE49-F238E27FC236}">
                <a16:creationId xmlns:a16="http://schemas.microsoft.com/office/drawing/2014/main" id="{DC88F366-347A-4791-9F84-5272F42848FD}"/>
              </a:ext>
            </a:extLst>
          </p:cNvPr>
          <p:cNvPicPr>
            <a:picLocks noChangeAspect="1"/>
          </p:cNvPicPr>
          <p:nvPr/>
        </p:nvPicPr>
        <p:blipFill rotWithShape="1">
          <a:blip r:embed="rId2"/>
          <a:srcRect l="17965" t="24584" r="66007" b="4611"/>
          <a:stretch/>
        </p:blipFill>
        <p:spPr>
          <a:xfrm>
            <a:off x="776842" y="1431465"/>
            <a:ext cx="3670230" cy="4919693"/>
          </a:xfrm>
          <a:prstGeom prst="rect">
            <a:avLst/>
          </a:prstGeom>
        </p:spPr>
      </p:pic>
      <p:cxnSp>
        <p:nvCxnSpPr>
          <p:cNvPr id="30" name="Conector recto de flecha 29">
            <a:extLst>
              <a:ext uri="{FF2B5EF4-FFF2-40B4-BE49-F238E27FC236}">
                <a16:creationId xmlns:a16="http://schemas.microsoft.com/office/drawing/2014/main" id="{9A115484-360C-4968-BECF-211B1149D63C}"/>
              </a:ext>
            </a:extLst>
          </p:cNvPr>
          <p:cNvCxnSpPr>
            <a:cxnSpLocks/>
          </p:cNvCxnSpPr>
          <p:nvPr/>
        </p:nvCxnSpPr>
        <p:spPr>
          <a:xfrm>
            <a:off x="4253955" y="2240403"/>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32628683-A68D-4C54-9149-01B4DFD79431}"/>
              </a:ext>
            </a:extLst>
          </p:cNvPr>
          <p:cNvSpPr txBox="1"/>
          <p:nvPr/>
        </p:nvSpPr>
        <p:spPr>
          <a:xfrm>
            <a:off x="5642344" y="2109598"/>
            <a:ext cx="4800600" cy="261610"/>
          </a:xfrm>
          <a:prstGeom prst="rect">
            <a:avLst/>
          </a:prstGeom>
          <a:noFill/>
        </p:spPr>
        <p:txBody>
          <a:bodyPr wrap="square" rtlCol="0">
            <a:spAutoFit/>
          </a:bodyPr>
          <a:lstStyle/>
          <a:p>
            <a:r>
              <a:rPr lang="es-MX" sz="1100" dirty="0"/>
              <a:t>Nombre de la organización.</a:t>
            </a:r>
          </a:p>
        </p:txBody>
      </p:sp>
      <p:cxnSp>
        <p:nvCxnSpPr>
          <p:cNvPr id="36" name="Conector recto de flecha 35">
            <a:extLst>
              <a:ext uri="{FF2B5EF4-FFF2-40B4-BE49-F238E27FC236}">
                <a16:creationId xmlns:a16="http://schemas.microsoft.com/office/drawing/2014/main" id="{6F7D7048-4E79-494B-A2F2-BAE57D2674DA}"/>
              </a:ext>
            </a:extLst>
          </p:cNvPr>
          <p:cNvCxnSpPr>
            <a:cxnSpLocks/>
          </p:cNvCxnSpPr>
          <p:nvPr/>
        </p:nvCxnSpPr>
        <p:spPr>
          <a:xfrm>
            <a:off x="4299674" y="3624459"/>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Cerrar llave 10">
            <a:extLst>
              <a:ext uri="{FF2B5EF4-FFF2-40B4-BE49-F238E27FC236}">
                <a16:creationId xmlns:a16="http://schemas.microsoft.com/office/drawing/2014/main" id="{3A94E081-CDC5-4748-8531-00E7E8E330D5}"/>
              </a:ext>
            </a:extLst>
          </p:cNvPr>
          <p:cNvSpPr/>
          <p:nvPr/>
        </p:nvSpPr>
        <p:spPr>
          <a:xfrm>
            <a:off x="4253955" y="2892054"/>
            <a:ext cx="45719" cy="14672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7" name="CuadroTexto 36">
            <a:extLst>
              <a:ext uri="{FF2B5EF4-FFF2-40B4-BE49-F238E27FC236}">
                <a16:creationId xmlns:a16="http://schemas.microsoft.com/office/drawing/2014/main" id="{6F98936E-72E5-40F2-8CDA-A337499E62B2}"/>
              </a:ext>
            </a:extLst>
          </p:cNvPr>
          <p:cNvSpPr txBox="1"/>
          <p:nvPr/>
        </p:nvSpPr>
        <p:spPr>
          <a:xfrm>
            <a:off x="5642344" y="3498897"/>
            <a:ext cx="4800600" cy="261610"/>
          </a:xfrm>
          <a:prstGeom prst="rect">
            <a:avLst/>
          </a:prstGeom>
          <a:noFill/>
        </p:spPr>
        <p:txBody>
          <a:bodyPr wrap="square" rtlCol="0">
            <a:spAutoFit/>
          </a:bodyPr>
          <a:lstStyle/>
          <a:p>
            <a:r>
              <a:rPr lang="es-MX" sz="1100" dirty="0"/>
              <a:t>Datos del Auxiliar.</a:t>
            </a:r>
          </a:p>
        </p:txBody>
      </p:sp>
      <p:cxnSp>
        <p:nvCxnSpPr>
          <p:cNvPr id="38" name="Conector recto de flecha 37">
            <a:extLst>
              <a:ext uri="{FF2B5EF4-FFF2-40B4-BE49-F238E27FC236}">
                <a16:creationId xmlns:a16="http://schemas.microsoft.com/office/drawing/2014/main" id="{582FC1B6-9BF9-476A-8CA0-82154C543AD0}"/>
              </a:ext>
            </a:extLst>
          </p:cNvPr>
          <p:cNvCxnSpPr>
            <a:cxnSpLocks/>
          </p:cNvCxnSpPr>
          <p:nvPr/>
        </p:nvCxnSpPr>
        <p:spPr>
          <a:xfrm>
            <a:off x="4253955" y="2562924"/>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18CAFDFF-16C4-44E1-B3D7-D583D22225CF}"/>
              </a:ext>
            </a:extLst>
          </p:cNvPr>
          <p:cNvSpPr txBox="1"/>
          <p:nvPr/>
        </p:nvSpPr>
        <p:spPr>
          <a:xfrm>
            <a:off x="5642344" y="2431008"/>
            <a:ext cx="4800600" cy="261610"/>
          </a:xfrm>
          <a:prstGeom prst="rect">
            <a:avLst/>
          </a:prstGeom>
          <a:noFill/>
        </p:spPr>
        <p:txBody>
          <a:bodyPr wrap="square" rtlCol="0">
            <a:spAutoFit/>
          </a:bodyPr>
          <a:lstStyle/>
          <a:p>
            <a:r>
              <a:rPr lang="es-MX" sz="1100" dirty="0"/>
              <a:t>Nombre preliminar del partido político.</a:t>
            </a:r>
          </a:p>
        </p:txBody>
      </p:sp>
      <p:cxnSp>
        <p:nvCxnSpPr>
          <p:cNvPr id="40" name="Conector recto de flecha 39">
            <a:extLst>
              <a:ext uri="{FF2B5EF4-FFF2-40B4-BE49-F238E27FC236}">
                <a16:creationId xmlns:a16="http://schemas.microsoft.com/office/drawing/2014/main" id="{8110BF41-F0C1-45CF-B4FA-041FFDE44D49}"/>
              </a:ext>
            </a:extLst>
          </p:cNvPr>
          <p:cNvCxnSpPr>
            <a:cxnSpLocks/>
          </p:cNvCxnSpPr>
          <p:nvPr/>
        </p:nvCxnSpPr>
        <p:spPr>
          <a:xfrm>
            <a:off x="4253955" y="4595566"/>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9E64BCB2-AF35-450F-8ECA-5D3A6F574A5E}"/>
              </a:ext>
            </a:extLst>
          </p:cNvPr>
          <p:cNvSpPr txBox="1"/>
          <p:nvPr/>
        </p:nvSpPr>
        <p:spPr>
          <a:xfrm>
            <a:off x="5642344" y="4464761"/>
            <a:ext cx="4800600" cy="430887"/>
          </a:xfrm>
          <a:prstGeom prst="rect">
            <a:avLst/>
          </a:prstGeom>
          <a:noFill/>
        </p:spPr>
        <p:txBody>
          <a:bodyPr wrap="square" rtlCol="0">
            <a:spAutoFit/>
          </a:bodyPr>
          <a:lstStyle/>
          <a:p>
            <a:r>
              <a:rPr lang="es-MX" sz="1100" dirty="0"/>
              <a:t>Correo electrónico con el que se autenticará en la aplicación móvil</a:t>
            </a:r>
          </a:p>
          <a:p>
            <a:r>
              <a:rPr lang="es-MX" sz="1100" dirty="0"/>
              <a:t>Debe ser usuario de Google o bien estar ligado a Facebook o a Twitter.</a:t>
            </a:r>
          </a:p>
        </p:txBody>
      </p:sp>
      <p:cxnSp>
        <p:nvCxnSpPr>
          <p:cNvPr id="42" name="Conector recto de flecha 41">
            <a:extLst>
              <a:ext uri="{FF2B5EF4-FFF2-40B4-BE49-F238E27FC236}">
                <a16:creationId xmlns:a16="http://schemas.microsoft.com/office/drawing/2014/main" id="{FF09D07A-EFAB-4E2D-A949-365DA2AB9323}"/>
              </a:ext>
            </a:extLst>
          </p:cNvPr>
          <p:cNvCxnSpPr>
            <a:cxnSpLocks/>
          </p:cNvCxnSpPr>
          <p:nvPr/>
        </p:nvCxnSpPr>
        <p:spPr>
          <a:xfrm>
            <a:off x="4253955" y="5279594"/>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109DF43C-4F70-4D85-BE69-B4877528B223}"/>
              </a:ext>
            </a:extLst>
          </p:cNvPr>
          <p:cNvSpPr txBox="1"/>
          <p:nvPr/>
        </p:nvSpPr>
        <p:spPr>
          <a:xfrm>
            <a:off x="5642344" y="5148789"/>
            <a:ext cx="4800600" cy="261610"/>
          </a:xfrm>
          <a:prstGeom prst="rect">
            <a:avLst/>
          </a:prstGeom>
          <a:noFill/>
        </p:spPr>
        <p:txBody>
          <a:bodyPr wrap="square" rtlCol="0">
            <a:spAutoFit/>
          </a:bodyPr>
          <a:lstStyle/>
          <a:p>
            <a:r>
              <a:rPr lang="es-MX" sz="1100" dirty="0"/>
              <a:t>Responsiva de tratamiento de datos personales.</a:t>
            </a:r>
          </a:p>
        </p:txBody>
      </p:sp>
      <p:cxnSp>
        <p:nvCxnSpPr>
          <p:cNvPr id="44" name="Conector recto de flecha 43">
            <a:extLst>
              <a:ext uri="{FF2B5EF4-FFF2-40B4-BE49-F238E27FC236}">
                <a16:creationId xmlns:a16="http://schemas.microsoft.com/office/drawing/2014/main" id="{2E3012B0-F56F-4621-9F95-92145F83EE9C}"/>
              </a:ext>
            </a:extLst>
          </p:cNvPr>
          <p:cNvCxnSpPr>
            <a:cxnSpLocks/>
          </p:cNvCxnSpPr>
          <p:nvPr/>
        </p:nvCxnSpPr>
        <p:spPr>
          <a:xfrm>
            <a:off x="4253954" y="5623380"/>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896ECC23-E74C-415D-8469-1E8F45EDB41B}"/>
              </a:ext>
            </a:extLst>
          </p:cNvPr>
          <p:cNvSpPr txBox="1"/>
          <p:nvPr/>
        </p:nvSpPr>
        <p:spPr>
          <a:xfrm>
            <a:off x="5642344" y="5492575"/>
            <a:ext cx="4800600" cy="261610"/>
          </a:xfrm>
          <a:prstGeom prst="rect">
            <a:avLst/>
          </a:prstGeom>
          <a:noFill/>
        </p:spPr>
        <p:txBody>
          <a:bodyPr wrap="square" rtlCol="0">
            <a:spAutoFit/>
          </a:bodyPr>
          <a:lstStyle/>
          <a:p>
            <a:r>
              <a:rPr lang="es-MX" sz="1100" dirty="0"/>
              <a:t>Aceptación de notificaciones por correo electrónico.</a:t>
            </a:r>
          </a:p>
        </p:txBody>
      </p:sp>
      <p:cxnSp>
        <p:nvCxnSpPr>
          <p:cNvPr id="46" name="Conector recto de flecha 45">
            <a:extLst>
              <a:ext uri="{FF2B5EF4-FFF2-40B4-BE49-F238E27FC236}">
                <a16:creationId xmlns:a16="http://schemas.microsoft.com/office/drawing/2014/main" id="{EFA2B022-7D2D-4784-A03C-D0FD1F5878F8}"/>
              </a:ext>
            </a:extLst>
          </p:cNvPr>
          <p:cNvCxnSpPr>
            <a:cxnSpLocks/>
          </p:cNvCxnSpPr>
          <p:nvPr/>
        </p:nvCxnSpPr>
        <p:spPr>
          <a:xfrm>
            <a:off x="4253953" y="5860840"/>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2DB7A71B-63D7-47C2-A8CB-ECE59878DE07}"/>
              </a:ext>
            </a:extLst>
          </p:cNvPr>
          <p:cNvSpPr txBox="1"/>
          <p:nvPr/>
        </p:nvSpPr>
        <p:spPr>
          <a:xfrm>
            <a:off x="5656521" y="5730035"/>
            <a:ext cx="4800600" cy="261610"/>
          </a:xfrm>
          <a:prstGeom prst="rect">
            <a:avLst/>
          </a:prstGeom>
          <a:noFill/>
        </p:spPr>
        <p:txBody>
          <a:bodyPr wrap="square" rtlCol="0">
            <a:spAutoFit/>
          </a:bodyPr>
          <a:lstStyle/>
          <a:p>
            <a:r>
              <a:rPr lang="es-MX" sz="1100" dirty="0"/>
              <a:t>Manifestación de conocimiento de los supuestos de afiliaciones válidas.</a:t>
            </a:r>
          </a:p>
        </p:txBody>
      </p:sp>
      <p:cxnSp>
        <p:nvCxnSpPr>
          <p:cNvPr id="48" name="Conector recto de flecha 47">
            <a:extLst>
              <a:ext uri="{FF2B5EF4-FFF2-40B4-BE49-F238E27FC236}">
                <a16:creationId xmlns:a16="http://schemas.microsoft.com/office/drawing/2014/main" id="{F1F24739-40F9-4FCF-A915-6FF224A9AC98}"/>
              </a:ext>
            </a:extLst>
          </p:cNvPr>
          <p:cNvCxnSpPr>
            <a:cxnSpLocks/>
          </p:cNvCxnSpPr>
          <p:nvPr/>
        </p:nvCxnSpPr>
        <p:spPr>
          <a:xfrm>
            <a:off x="4253952" y="6077035"/>
            <a:ext cx="13883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4E2507C7-B18C-4EE4-BFFC-B1643304A6F1}"/>
              </a:ext>
            </a:extLst>
          </p:cNvPr>
          <p:cNvSpPr txBox="1"/>
          <p:nvPr/>
        </p:nvSpPr>
        <p:spPr>
          <a:xfrm>
            <a:off x="5656521" y="5967494"/>
            <a:ext cx="4800600" cy="261610"/>
          </a:xfrm>
          <a:prstGeom prst="rect">
            <a:avLst/>
          </a:prstGeom>
          <a:noFill/>
        </p:spPr>
        <p:txBody>
          <a:bodyPr wrap="square" rtlCol="0">
            <a:spAutoFit/>
          </a:bodyPr>
          <a:lstStyle/>
          <a:p>
            <a:r>
              <a:rPr lang="es-MX" sz="1100" dirty="0"/>
              <a:t>Firma Autógrafa del Auxiliar.</a:t>
            </a:r>
          </a:p>
        </p:txBody>
      </p:sp>
      <p:sp>
        <p:nvSpPr>
          <p:cNvPr id="50" name="CuadroTexto 49">
            <a:extLst>
              <a:ext uri="{FF2B5EF4-FFF2-40B4-BE49-F238E27FC236}">
                <a16:creationId xmlns:a16="http://schemas.microsoft.com/office/drawing/2014/main" id="{DE3A9272-D824-40FA-972C-C0B1BE19EF73}"/>
              </a:ext>
            </a:extLst>
          </p:cNvPr>
          <p:cNvSpPr txBox="1"/>
          <p:nvPr/>
        </p:nvSpPr>
        <p:spPr>
          <a:xfrm>
            <a:off x="5656521" y="6280571"/>
            <a:ext cx="4800600" cy="261610"/>
          </a:xfrm>
          <a:prstGeom prst="rect">
            <a:avLst/>
          </a:prstGeom>
          <a:noFill/>
        </p:spPr>
        <p:txBody>
          <a:bodyPr wrap="square" rtlCol="0">
            <a:spAutoFit/>
          </a:bodyPr>
          <a:lstStyle/>
          <a:p>
            <a:r>
              <a:rPr lang="es-MX" sz="1100" b="1" dirty="0"/>
              <a:t>Debe acompañarse de copia simple del anverso y reverso de la CPV.</a:t>
            </a:r>
          </a:p>
        </p:txBody>
      </p:sp>
      <p:cxnSp>
        <p:nvCxnSpPr>
          <p:cNvPr id="13" name="Conector recto 12">
            <a:extLst>
              <a:ext uri="{FF2B5EF4-FFF2-40B4-BE49-F238E27FC236}">
                <a16:creationId xmlns:a16="http://schemas.microsoft.com/office/drawing/2014/main" id="{0C53310E-170D-4FD3-A5F9-79184C6DA517}"/>
              </a:ext>
            </a:extLst>
          </p:cNvPr>
          <p:cNvCxnSpPr>
            <a:cxnSpLocks/>
          </p:cNvCxnSpPr>
          <p:nvPr/>
        </p:nvCxnSpPr>
        <p:spPr>
          <a:xfrm>
            <a:off x="1020726" y="6239737"/>
            <a:ext cx="29664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Conector: angular 50">
            <a:extLst>
              <a:ext uri="{FF2B5EF4-FFF2-40B4-BE49-F238E27FC236}">
                <a16:creationId xmlns:a16="http://schemas.microsoft.com/office/drawing/2014/main" id="{40F02BFA-6959-445C-BE42-C6E861866DC0}"/>
              </a:ext>
            </a:extLst>
          </p:cNvPr>
          <p:cNvCxnSpPr>
            <a:cxnSpLocks/>
            <a:endCxn id="50" idx="1"/>
          </p:cNvCxnSpPr>
          <p:nvPr/>
        </p:nvCxnSpPr>
        <p:spPr>
          <a:xfrm>
            <a:off x="2477386" y="6280571"/>
            <a:ext cx="3179135" cy="130805"/>
          </a:xfrm>
          <a:prstGeom prst="bentConnector3">
            <a:avLst>
              <a:gd name="adj1" fmla="val 167"/>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193273"/>
      </p:ext>
    </p:extLst>
  </p:cSld>
  <p:clrMapOvr>
    <a:masterClrMapping/>
  </p:clrMapOvr>
</p:sld>
</file>

<file path=ppt/theme/theme1.xml><?xml version="1.0" encoding="utf-8"?>
<a:theme xmlns:a="http://schemas.openxmlformats.org/drawingml/2006/main" name="Marco">
  <a:themeElements>
    <a:clrScheme name="Marco">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docProps/app.xml><?xml version="1.0" encoding="utf-8"?>
<Properties xmlns="http://schemas.openxmlformats.org/officeDocument/2006/extended-properties" xmlns:vt="http://schemas.openxmlformats.org/officeDocument/2006/docPropsVTypes">
  <Template>Marco</Template>
  <TotalTime>22736</TotalTime>
  <Words>3866</Words>
  <Application>Microsoft Office PowerPoint</Application>
  <PresentationFormat>Panorámica</PresentationFormat>
  <Paragraphs>612</Paragraphs>
  <Slides>38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Corbel</vt:lpstr>
      <vt:lpstr>Franklin Gothic Book</vt:lpstr>
      <vt:lpstr>Wingdings 2</vt:lpstr>
      <vt:lpstr>Marco</vt:lpstr>
      <vt:lpstr>CAPTACIÓN DE AFILIACIONES</vt:lpstr>
      <vt:lpstr>MARCO NORMATIVO</vt:lpstr>
      <vt:lpstr>Requisitos:  Número de personas afiliadas</vt:lpstr>
      <vt:lpstr>Construcción de las listas de afiliados.</vt:lpstr>
      <vt:lpstr>Construcción de las listas de afiliados.</vt:lpstr>
      <vt:lpstr>Realización de asambleas municipales o distritales</vt:lpstr>
      <vt:lpstr>Uso del Sistema de Captación de Datos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Uso de la App de Captación de Datos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Modalidad “Mi Apoyo”</vt:lpstr>
      <vt:lpstr>Régimen de excepción </vt:lpstr>
      <vt:lpstr>Presentación de PowerPoint</vt:lpstr>
      <vt:lpstr>Presentación de PowerPoint</vt:lpstr>
      <vt:lpstr>Afiliaciones no válidas</vt:lpstr>
      <vt:lpstr>Afiliaciones no válidas</vt:lpstr>
      <vt:lpstr>Duplicidad en afiliaciones con otras organizaciones</vt:lpstr>
      <vt:lpstr>Duplicidad en afiliaciones con otros partidos políticos</vt:lpstr>
      <vt:lpstr>Garantía de Audiencia</vt:lpstr>
      <vt:lpstr>INSTITUTO ESTATAL ELECTORAL  Dirección Ejecutiva de Prerrogativas y Partidos Políticos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CONSTITUCION DE UN PARTIDO POLÍTICO LOCAL</dc:title>
  <dc:creator>Luz E. Silva Hernandez</dc:creator>
  <cp:lastModifiedBy>Luis Carlos Esquivel Garza</cp:lastModifiedBy>
  <cp:revision>78</cp:revision>
  <dcterms:created xsi:type="dcterms:W3CDTF">2021-06-25T22:47:55Z</dcterms:created>
  <dcterms:modified xsi:type="dcterms:W3CDTF">2022-02-11T21:55:23Z</dcterms:modified>
</cp:coreProperties>
</file>